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Dancing Script" charset="1" panose="03080600040507000D00"/>
      <p:regular r:id="rId56"/>
    </p:embeddedFont>
    <p:embeddedFont>
      <p:font typeface="Dancing Script Bold" charset="1" panose="03080800040507000D00"/>
      <p:regular r:id="rId57"/>
    </p:embeddedFont>
    <p:embeddedFont>
      <p:font typeface="Open Sans" charset="1" panose="020B0606030504020204"/>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Truntrun98/E-commerce-transaction-purchasing-analysis"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29875" y="0"/>
            <a:ext cx="7858125" cy="10287000"/>
          </a:xfrm>
          <a:custGeom>
            <a:avLst/>
            <a:gdLst/>
            <a:ahLst/>
            <a:cxnLst/>
            <a:rect r="r" b="b" t="t" l="l"/>
            <a:pathLst>
              <a:path h="10287000" w="7858125">
                <a:moveTo>
                  <a:pt x="0" y="0"/>
                </a:moveTo>
                <a:lnTo>
                  <a:pt x="7858125" y="0"/>
                </a:lnTo>
                <a:lnTo>
                  <a:pt x="7858125" y="10287000"/>
                </a:lnTo>
                <a:lnTo>
                  <a:pt x="0" y="10287000"/>
                </a:lnTo>
                <a:lnTo>
                  <a:pt x="0" y="0"/>
                </a:lnTo>
                <a:close/>
              </a:path>
            </a:pathLst>
          </a:custGeom>
          <a:blipFill>
            <a:blip r:embed="rId2"/>
            <a:stretch>
              <a:fillRect l="-2109" t="-19416" r="-2109" b="0"/>
            </a:stretch>
          </a:blipFill>
        </p:spPr>
      </p:sp>
      <p:sp>
        <p:nvSpPr>
          <p:cNvPr name="TextBox 3" id="3"/>
          <p:cNvSpPr txBox="true"/>
          <p:nvPr/>
        </p:nvSpPr>
        <p:spPr>
          <a:xfrm rot="0">
            <a:off x="1563964" y="1628185"/>
            <a:ext cx="6556951" cy="4298316"/>
          </a:xfrm>
          <a:prstGeom prst="rect">
            <a:avLst/>
          </a:prstGeom>
        </p:spPr>
        <p:txBody>
          <a:bodyPr anchor="t" rtlCol="false" tIns="0" lIns="0" bIns="0" rIns="0">
            <a:spAutoFit/>
          </a:bodyPr>
          <a:lstStyle/>
          <a:p>
            <a:pPr algn="ctr">
              <a:lnSpc>
                <a:spcPts val="8470"/>
              </a:lnSpc>
            </a:pPr>
            <a:r>
              <a:rPr lang="en-US" sz="7700">
                <a:solidFill>
                  <a:srgbClr val="000000"/>
                </a:solidFill>
                <a:latin typeface="Dancing Script"/>
                <a:ea typeface="Dancing Script"/>
                <a:cs typeface="Dancing Script"/>
                <a:sym typeface="Dancing Script"/>
                <a:hlinkClick r:id="rId3" tooltip="https://github.com/Truntrun98/E-commerce-transaction-purchasing-analysis"/>
              </a:rPr>
              <a:t>E-commerce-transaction-purchasing-analysis</a:t>
            </a:r>
          </a:p>
        </p:txBody>
      </p:sp>
      <p:sp>
        <p:nvSpPr>
          <p:cNvPr name="TextBox 4" id="4"/>
          <p:cNvSpPr txBox="true"/>
          <p:nvPr/>
        </p:nvSpPr>
        <p:spPr>
          <a:xfrm rot="0">
            <a:off x="1563964" y="6318710"/>
            <a:ext cx="6556951"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ancing Script"/>
                <a:ea typeface="Dancing Script"/>
                <a:cs typeface="Dancing Script"/>
                <a:sym typeface="Dancing Script"/>
              </a:rPr>
              <a:t>This project analyzes factors influencing customer purchasing behavior.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1C9C2"/>
        </a:solidFill>
      </p:bgPr>
    </p:bg>
    <p:spTree>
      <p:nvGrpSpPr>
        <p:cNvPr id="1" name=""/>
        <p:cNvGrpSpPr/>
        <p:nvPr/>
      </p:nvGrpSpPr>
      <p:grpSpPr>
        <a:xfrm>
          <a:off x="0" y="0"/>
          <a:ext cx="0" cy="0"/>
          <a:chOff x="0" y="0"/>
          <a:chExt cx="0" cy="0"/>
        </a:xfrm>
      </p:grpSpPr>
      <p:sp>
        <p:nvSpPr>
          <p:cNvPr name="Freeform 2" id="2"/>
          <p:cNvSpPr/>
          <p:nvPr/>
        </p:nvSpPr>
        <p:spPr>
          <a:xfrm flipH="false" flipV="false" rot="0">
            <a:off x="4568615" y="550893"/>
            <a:ext cx="9150769" cy="9185214"/>
          </a:xfrm>
          <a:custGeom>
            <a:avLst/>
            <a:gdLst/>
            <a:ahLst/>
            <a:cxnLst/>
            <a:rect r="r" b="b" t="t" l="l"/>
            <a:pathLst>
              <a:path h="9185214" w="9150769">
                <a:moveTo>
                  <a:pt x="0" y="0"/>
                </a:moveTo>
                <a:lnTo>
                  <a:pt x="9150770" y="0"/>
                </a:lnTo>
                <a:lnTo>
                  <a:pt x="9150770" y="9185214"/>
                </a:lnTo>
                <a:lnTo>
                  <a:pt x="0" y="9185214"/>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30475" y="4829359"/>
            <a:ext cx="4928825" cy="3770551"/>
          </a:xfrm>
          <a:custGeom>
            <a:avLst/>
            <a:gdLst/>
            <a:ahLst/>
            <a:cxnLst/>
            <a:rect r="r" b="b" t="t" l="l"/>
            <a:pathLst>
              <a:path h="3770551" w="4928825">
                <a:moveTo>
                  <a:pt x="0" y="0"/>
                </a:moveTo>
                <a:lnTo>
                  <a:pt x="4928825" y="0"/>
                </a:lnTo>
                <a:lnTo>
                  <a:pt x="4928825" y="3770551"/>
                </a:lnTo>
                <a:lnTo>
                  <a:pt x="0" y="3770551"/>
                </a:lnTo>
                <a:lnTo>
                  <a:pt x="0" y="0"/>
                </a:lnTo>
                <a:close/>
              </a:path>
            </a:pathLst>
          </a:custGeom>
          <a:blipFill>
            <a:blip r:embed="rId2"/>
            <a:stretch>
              <a:fillRect l="0" t="0" r="0" b="0"/>
            </a:stretch>
          </a:blipFill>
        </p:spPr>
      </p:sp>
      <p:sp>
        <p:nvSpPr>
          <p:cNvPr name="Freeform 3" id="3"/>
          <p:cNvSpPr/>
          <p:nvPr/>
        </p:nvSpPr>
        <p:spPr>
          <a:xfrm flipH="false" flipV="false" rot="0">
            <a:off x="6242450" y="4814783"/>
            <a:ext cx="5210134" cy="3126080"/>
          </a:xfrm>
          <a:custGeom>
            <a:avLst/>
            <a:gdLst/>
            <a:ahLst/>
            <a:cxnLst/>
            <a:rect r="r" b="b" t="t" l="l"/>
            <a:pathLst>
              <a:path h="3126080" w="5210134">
                <a:moveTo>
                  <a:pt x="0" y="0"/>
                </a:moveTo>
                <a:lnTo>
                  <a:pt x="5210134" y="0"/>
                </a:lnTo>
                <a:lnTo>
                  <a:pt x="5210134" y="3126081"/>
                </a:lnTo>
                <a:lnTo>
                  <a:pt x="0" y="3126081"/>
                </a:lnTo>
                <a:lnTo>
                  <a:pt x="0" y="0"/>
                </a:lnTo>
                <a:close/>
              </a:path>
            </a:pathLst>
          </a:custGeom>
          <a:blipFill>
            <a:blip r:embed="rId3"/>
            <a:stretch>
              <a:fillRect l="0" t="0" r="0" b="0"/>
            </a:stretch>
          </a:blipFill>
        </p:spPr>
      </p:sp>
      <p:sp>
        <p:nvSpPr>
          <p:cNvPr name="Freeform 4" id="4"/>
          <p:cNvSpPr/>
          <p:nvPr/>
        </p:nvSpPr>
        <p:spPr>
          <a:xfrm flipH="false" flipV="false" rot="0">
            <a:off x="1028700" y="4829359"/>
            <a:ext cx="3889381" cy="3111504"/>
          </a:xfrm>
          <a:custGeom>
            <a:avLst/>
            <a:gdLst/>
            <a:ahLst/>
            <a:cxnLst/>
            <a:rect r="r" b="b" t="t" l="l"/>
            <a:pathLst>
              <a:path h="3111504" w="3889381">
                <a:moveTo>
                  <a:pt x="0" y="0"/>
                </a:moveTo>
                <a:lnTo>
                  <a:pt x="3889381" y="0"/>
                </a:lnTo>
                <a:lnTo>
                  <a:pt x="3889381" y="3111505"/>
                </a:lnTo>
                <a:lnTo>
                  <a:pt x="0" y="3111505"/>
                </a:lnTo>
                <a:lnTo>
                  <a:pt x="0" y="0"/>
                </a:lnTo>
                <a:close/>
              </a:path>
            </a:pathLst>
          </a:custGeom>
          <a:blipFill>
            <a:blip r:embed="rId4"/>
            <a:stretch>
              <a:fillRect l="0" t="0" r="0" b="0"/>
            </a:stretch>
          </a:blipFill>
        </p:spPr>
      </p:sp>
      <p:sp>
        <p:nvSpPr>
          <p:cNvPr name="TextBox 5" id="5"/>
          <p:cNvSpPr txBox="true"/>
          <p:nvPr/>
        </p:nvSpPr>
        <p:spPr>
          <a:xfrm rot="0">
            <a:off x="2064428" y="1567611"/>
            <a:ext cx="12995634" cy="1009650"/>
          </a:xfrm>
          <a:prstGeom prst="rect">
            <a:avLst/>
          </a:prstGeom>
        </p:spPr>
        <p:txBody>
          <a:bodyPr anchor="t" rtlCol="false" tIns="0" lIns="0" bIns="0" rIns="0">
            <a:spAutoFit/>
          </a:bodyPr>
          <a:lstStyle/>
          <a:p>
            <a:pPr algn="ctr" marL="0" indent="0" lvl="0">
              <a:lnSpc>
                <a:spcPts val="7979"/>
              </a:lnSpc>
            </a:pPr>
            <a:r>
              <a:rPr lang="en-US" sz="6649">
                <a:solidFill>
                  <a:srgbClr val="000000"/>
                </a:solidFill>
                <a:latin typeface="Dancing Script"/>
                <a:ea typeface="Dancing Script"/>
                <a:cs typeface="Dancing Script"/>
                <a:sym typeface="Dancing Script"/>
              </a:rPr>
              <a:t>Prediction models</a:t>
            </a:r>
          </a:p>
        </p:txBody>
      </p:sp>
      <p:sp>
        <p:nvSpPr>
          <p:cNvPr name="TextBox 6" id="6"/>
          <p:cNvSpPr txBox="true"/>
          <p:nvPr/>
        </p:nvSpPr>
        <p:spPr>
          <a:xfrm rot="0">
            <a:off x="5959844" y="3810520"/>
            <a:ext cx="6782722" cy="495300"/>
          </a:xfrm>
          <a:prstGeom prst="rect">
            <a:avLst/>
          </a:prstGeom>
        </p:spPr>
        <p:txBody>
          <a:bodyPr anchor="t" rtlCol="false" tIns="0" lIns="0" bIns="0" rIns="0">
            <a:spAutoFit/>
          </a:bodyPr>
          <a:lstStyle/>
          <a:p>
            <a:pPr algn="ctr" marL="0" indent="0" lvl="0">
              <a:lnSpc>
                <a:spcPts val="3840"/>
              </a:lnSpc>
            </a:pPr>
            <a:r>
              <a:rPr lang="en-US" b="true" sz="3200">
                <a:solidFill>
                  <a:srgbClr val="000000"/>
                </a:solidFill>
                <a:latin typeface="Dancing Script Bold"/>
                <a:ea typeface="Dancing Script Bold"/>
                <a:cs typeface="Dancing Script Bold"/>
                <a:sym typeface="Dancing Script Bold"/>
              </a:rPr>
              <a:t>Logistic Regression model</a:t>
            </a:r>
          </a:p>
        </p:txBody>
      </p:sp>
      <p:sp>
        <p:nvSpPr>
          <p:cNvPr name="TextBox 7" id="7"/>
          <p:cNvSpPr txBox="true"/>
          <p:nvPr/>
        </p:nvSpPr>
        <p:spPr>
          <a:xfrm rot="0">
            <a:off x="11403527" y="3810520"/>
            <a:ext cx="6782722" cy="495300"/>
          </a:xfrm>
          <a:prstGeom prst="rect">
            <a:avLst/>
          </a:prstGeom>
        </p:spPr>
        <p:txBody>
          <a:bodyPr anchor="t" rtlCol="false" tIns="0" lIns="0" bIns="0" rIns="0">
            <a:spAutoFit/>
          </a:bodyPr>
          <a:lstStyle/>
          <a:p>
            <a:pPr algn="ctr" marL="0" indent="0" lvl="0">
              <a:lnSpc>
                <a:spcPts val="3840"/>
              </a:lnSpc>
            </a:pPr>
            <a:r>
              <a:rPr lang="en-US" b="true" sz="3200">
                <a:solidFill>
                  <a:srgbClr val="000000"/>
                </a:solidFill>
                <a:latin typeface="Dancing Script Bold"/>
                <a:ea typeface="Dancing Script Bold"/>
                <a:cs typeface="Dancing Script Bold"/>
                <a:sym typeface="Dancing Script Bold"/>
              </a:rPr>
              <a:t>Random Forest model</a:t>
            </a:r>
          </a:p>
        </p:txBody>
      </p:sp>
      <p:sp>
        <p:nvSpPr>
          <p:cNvPr name="TextBox 8" id="8"/>
          <p:cNvSpPr txBox="true"/>
          <p:nvPr/>
        </p:nvSpPr>
        <p:spPr>
          <a:xfrm rot="0">
            <a:off x="1028700" y="3810520"/>
            <a:ext cx="6782722" cy="495300"/>
          </a:xfrm>
          <a:prstGeom prst="rect">
            <a:avLst/>
          </a:prstGeom>
        </p:spPr>
        <p:txBody>
          <a:bodyPr anchor="t" rtlCol="false" tIns="0" lIns="0" bIns="0" rIns="0">
            <a:spAutoFit/>
          </a:bodyPr>
          <a:lstStyle/>
          <a:p>
            <a:pPr algn="l" marL="0" indent="0" lvl="0">
              <a:lnSpc>
                <a:spcPts val="3840"/>
              </a:lnSpc>
            </a:pPr>
            <a:r>
              <a:rPr lang="en-US" b="true" sz="3200">
                <a:solidFill>
                  <a:srgbClr val="000000"/>
                </a:solidFill>
                <a:latin typeface="Dancing Script Bold"/>
                <a:ea typeface="Dancing Script Bold"/>
                <a:cs typeface="Dancing Script Bold"/>
                <a:sym typeface="Dancing Script Bold"/>
              </a:rPr>
              <a:t>Linear Regression model</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59325" y="1533461"/>
            <a:ext cx="4284933" cy="4210050"/>
          </a:xfrm>
          <a:prstGeom prst="rect">
            <a:avLst/>
          </a:prstGeom>
        </p:spPr>
        <p:txBody>
          <a:bodyPr anchor="t" rtlCol="false" tIns="0" lIns="0" bIns="0" rIns="0">
            <a:spAutoFit/>
          </a:bodyPr>
          <a:lstStyle/>
          <a:p>
            <a:pPr algn="ctr" marL="0" indent="0" lvl="0">
              <a:lnSpc>
                <a:spcPts val="6945"/>
              </a:lnSpc>
            </a:pPr>
            <a:r>
              <a:rPr lang="en-US" sz="5787">
                <a:solidFill>
                  <a:srgbClr val="000000"/>
                </a:solidFill>
                <a:latin typeface="Dancing Script"/>
                <a:ea typeface="Dancing Script"/>
                <a:cs typeface="Dancing Script"/>
                <a:sym typeface="Dancing Script"/>
              </a:rPr>
              <a:t>Log</a:t>
            </a:r>
            <a:r>
              <a:rPr lang="en-US" sz="5787">
                <a:solidFill>
                  <a:srgbClr val="000000"/>
                </a:solidFill>
                <a:latin typeface="Dancing Script"/>
                <a:ea typeface="Dancing Script"/>
                <a:cs typeface="Dancing Script"/>
                <a:sym typeface="Dancing Script"/>
              </a:rPr>
              <a:t>istic Regression model testing</a:t>
            </a:r>
          </a:p>
          <a:p>
            <a:pPr algn="l" marL="0" indent="0" lvl="0">
              <a:lnSpc>
                <a:spcPts val="6225"/>
              </a:lnSpc>
            </a:pPr>
          </a:p>
          <a:p>
            <a:pPr algn="l" marL="0" indent="0" lvl="0">
              <a:lnSpc>
                <a:spcPts val="6225"/>
              </a:lnSpc>
            </a:pPr>
          </a:p>
        </p:txBody>
      </p:sp>
      <p:sp>
        <p:nvSpPr>
          <p:cNvPr name="TextBox 3" id="3"/>
          <p:cNvSpPr txBox="true"/>
          <p:nvPr/>
        </p:nvSpPr>
        <p:spPr>
          <a:xfrm rot="0">
            <a:off x="11122303" y="1523936"/>
            <a:ext cx="4992022" cy="495300"/>
          </a:xfrm>
          <a:prstGeom prst="rect">
            <a:avLst/>
          </a:prstGeom>
        </p:spPr>
        <p:txBody>
          <a:bodyPr anchor="t" rtlCol="false" tIns="0" lIns="0" bIns="0" rIns="0">
            <a:spAutoFit/>
          </a:bodyPr>
          <a:lstStyle/>
          <a:p>
            <a:pPr algn="l" marL="0" indent="0" lvl="0">
              <a:lnSpc>
                <a:spcPts val="3840"/>
              </a:lnSpc>
            </a:pPr>
            <a:r>
              <a:rPr lang="en-US" b="true" sz="3200">
                <a:solidFill>
                  <a:srgbClr val="000000"/>
                </a:solidFill>
                <a:latin typeface="Dancing Script Bold"/>
                <a:ea typeface="Dancing Script Bold"/>
                <a:cs typeface="Dancing Script Bold"/>
                <a:sym typeface="Dancing Script Bold"/>
              </a:rPr>
              <a:t>Purpose</a:t>
            </a:r>
          </a:p>
        </p:txBody>
      </p:sp>
      <p:sp>
        <p:nvSpPr>
          <p:cNvPr name="TextBox 4" id="4"/>
          <p:cNvSpPr txBox="true"/>
          <p:nvPr/>
        </p:nvSpPr>
        <p:spPr>
          <a:xfrm rot="0">
            <a:off x="11122303" y="2167497"/>
            <a:ext cx="4992022" cy="12985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ancing Script"/>
                <a:ea typeface="Dancing Script"/>
                <a:cs typeface="Dancing Script"/>
                <a:sym typeface="Dancing Script"/>
              </a:rPr>
              <a:t>The goal is to test whether variables such as payment method, product category, and age influence the purchase amount</a:t>
            </a:r>
          </a:p>
        </p:txBody>
      </p:sp>
      <p:sp>
        <p:nvSpPr>
          <p:cNvPr name="TextBox 5" id="5"/>
          <p:cNvSpPr txBox="true"/>
          <p:nvPr/>
        </p:nvSpPr>
        <p:spPr>
          <a:xfrm rot="0">
            <a:off x="9484003" y="1533461"/>
            <a:ext cx="1217182" cy="914400"/>
          </a:xfrm>
          <a:prstGeom prst="rect">
            <a:avLst/>
          </a:prstGeom>
        </p:spPr>
        <p:txBody>
          <a:bodyPr anchor="t" rtlCol="false" tIns="0" lIns="0" bIns="0" rIns="0">
            <a:spAutoFit/>
          </a:bodyPr>
          <a:lstStyle/>
          <a:p>
            <a:pPr algn="l" marL="0" indent="0" lvl="0">
              <a:lnSpc>
                <a:spcPts val="7200"/>
              </a:lnSpc>
            </a:pPr>
            <a:r>
              <a:rPr lang="en-US" sz="6000">
                <a:solidFill>
                  <a:srgbClr val="D1C9C2"/>
                </a:solidFill>
                <a:latin typeface="Open Sans"/>
                <a:ea typeface="Open Sans"/>
                <a:cs typeface="Open Sans"/>
                <a:sym typeface="Open Sans"/>
              </a:rPr>
              <a:t>01</a:t>
            </a:r>
          </a:p>
        </p:txBody>
      </p:sp>
      <p:sp>
        <p:nvSpPr>
          <p:cNvPr name="TextBox 6" id="6"/>
          <p:cNvSpPr txBox="true"/>
          <p:nvPr/>
        </p:nvSpPr>
        <p:spPr>
          <a:xfrm rot="0">
            <a:off x="11122303" y="4386744"/>
            <a:ext cx="4992022" cy="495300"/>
          </a:xfrm>
          <a:prstGeom prst="rect">
            <a:avLst/>
          </a:prstGeom>
        </p:spPr>
        <p:txBody>
          <a:bodyPr anchor="t" rtlCol="false" tIns="0" lIns="0" bIns="0" rIns="0">
            <a:spAutoFit/>
          </a:bodyPr>
          <a:lstStyle/>
          <a:p>
            <a:pPr algn="l" marL="0" indent="0" lvl="0">
              <a:lnSpc>
                <a:spcPts val="3840"/>
              </a:lnSpc>
            </a:pPr>
            <a:r>
              <a:rPr lang="en-US" b="true" sz="3200">
                <a:solidFill>
                  <a:srgbClr val="000000"/>
                </a:solidFill>
                <a:latin typeface="Dancing Script Bold"/>
                <a:ea typeface="Dancing Script Bold"/>
                <a:cs typeface="Dancing Script Bold"/>
                <a:sym typeface="Dancing Script Bold"/>
              </a:rPr>
              <a:t>80 - 20</a:t>
            </a:r>
          </a:p>
        </p:txBody>
      </p:sp>
      <p:sp>
        <p:nvSpPr>
          <p:cNvPr name="TextBox 7" id="7"/>
          <p:cNvSpPr txBox="true"/>
          <p:nvPr/>
        </p:nvSpPr>
        <p:spPr>
          <a:xfrm rot="0">
            <a:off x="11122303" y="5030306"/>
            <a:ext cx="4992022"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ancing Script"/>
                <a:ea typeface="Dancing Script"/>
                <a:cs typeface="Dancing Script"/>
                <a:sym typeface="Dancing Script"/>
              </a:rPr>
              <a:t>Use 80% of the data for training and the remaining 20% for testing</a:t>
            </a:r>
          </a:p>
        </p:txBody>
      </p:sp>
      <p:sp>
        <p:nvSpPr>
          <p:cNvPr name="TextBox 8" id="8"/>
          <p:cNvSpPr txBox="true"/>
          <p:nvPr/>
        </p:nvSpPr>
        <p:spPr>
          <a:xfrm rot="0">
            <a:off x="9484003" y="4396269"/>
            <a:ext cx="1217182" cy="914400"/>
          </a:xfrm>
          <a:prstGeom prst="rect">
            <a:avLst/>
          </a:prstGeom>
        </p:spPr>
        <p:txBody>
          <a:bodyPr anchor="t" rtlCol="false" tIns="0" lIns="0" bIns="0" rIns="0">
            <a:spAutoFit/>
          </a:bodyPr>
          <a:lstStyle/>
          <a:p>
            <a:pPr algn="l" marL="0" indent="0" lvl="0">
              <a:lnSpc>
                <a:spcPts val="7200"/>
              </a:lnSpc>
            </a:pPr>
            <a:r>
              <a:rPr lang="en-US" sz="6000">
                <a:solidFill>
                  <a:srgbClr val="D1C9C2"/>
                </a:solidFill>
                <a:latin typeface="Open Sans"/>
                <a:ea typeface="Open Sans"/>
                <a:cs typeface="Open Sans"/>
                <a:sym typeface="Open Sans"/>
              </a:rPr>
              <a:t>02</a:t>
            </a:r>
          </a:p>
        </p:txBody>
      </p:sp>
      <p:sp>
        <p:nvSpPr>
          <p:cNvPr name="TextBox 9" id="9"/>
          <p:cNvSpPr txBox="true"/>
          <p:nvPr/>
        </p:nvSpPr>
        <p:spPr>
          <a:xfrm rot="0">
            <a:off x="11122303" y="7249553"/>
            <a:ext cx="4992022" cy="495300"/>
          </a:xfrm>
          <a:prstGeom prst="rect">
            <a:avLst/>
          </a:prstGeom>
        </p:spPr>
        <p:txBody>
          <a:bodyPr anchor="t" rtlCol="false" tIns="0" lIns="0" bIns="0" rIns="0">
            <a:spAutoFit/>
          </a:bodyPr>
          <a:lstStyle/>
          <a:p>
            <a:pPr algn="l" marL="0" indent="0" lvl="0">
              <a:lnSpc>
                <a:spcPts val="3840"/>
              </a:lnSpc>
            </a:pPr>
            <a:r>
              <a:rPr lang="en-US" b="true" sz="3200">
                <a:solidFill>
                  <a:srgbClr val="000000"/>
                </a:solidFill>
                <a:latin typeface="Dancing Script Bold"/>
                <a:ea typeface="Dancing Script Bold"/>
                <a:cs typeface="Dancing Script Bold"/>
                <a:sym typeface="Dancing Script Bold"/>
              </a:rPr>
              <a:t>Important indicators</a:t>
            </a:r>
          </a:p>
        </p:txBody>
      </p:sp>
      <p:sp>
        <p:nvSpPr>
          <p:cNvPr name="TextBox 10" id="10"/>
          <p:cNvSpPr txBox="true"/>
          <p:nvPr/>
        </p:nvSpPr>
        <p:spPr>
          <a:xfrm rot="0">
            <a:off x="11122303" y="7893114"/>
            <a:ext cx="4992022"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ancing Script"/>
                <a:ea typeface="Dancing Script"/>
                <a:cs typeface="Dancing Script"/>
                <a:sym typeface="Dancing Script"/>
              </a:rPr>
              <a:t>Pse</a:t>
            </a:r>
            <a:r>
              <a:rPr lang="en-US" sz="2500">
                <a:solidFill>
                  <a:srgbClr val="000000"/>
                </a:solidFill>
                <a:latin typeface="Dancing Script"/>
                <a:ea typeface="Dancing Script"/>
                <a:cs typeface="Dancing Script"/>
                <a:sym typeface="Dancing Script"/>
              </a:rPr>
              <a:t>udo R-squared, LLR p-value</a:t>
            </a:r>
          </a:p>
        </p:txBody>
      </p:sp>
      <p:sp>
        <p:nvSpPr>
          <p:cNvPr name="TextBox 11" id="11"/>
          <p:cNvSpPr txBox="true"/>
          <p:nvPr/>
        </p:nvSpPr>
        <p:spPr>
          <a:xfrm rot="0">
            <a:off x="9484003" y="7259078"/>
            <a:ext cx="1217182" cy="914400"/>
          </a:xfrm>
          <a:prstGeom prst="rect">
            <a:avLst/>
          </a:prstGeom>
        </p:spPr>
        <p:txBody>
          <a:bodyPr anchor="t" rtlCol="false" tIns="0" lIns="0" bIns="0" rIns="0">
            <a:spAutoFit/>
          </a:bodyPr>
          <a:lstStyle/>
          <a:p>
            <a:pPr algn="l" marL="0" indent="0" lvl="0">
              <a:lnSpc>
                <a:spcPts val="7200"/>
              </a:lnSpc>
            </a:pPr>
            <a:r>
              <a:rPr lang="en-US" sz="6000">
                <a:solidFill>
                  <a:srgbClr val="D1C9C2"/>
                </a:solidFill>
                <a:latin typeface="Open Sans"/>
                <a:ea typeface="Open Sans"/>
                <a:cs typeface="Open Sans"/>
                <a:sym typeface="Open Sans"/>
              </a:rPr>
              <a:t>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1C9C2"/>
        </a:solidFill>
      </p:bgPr>
    </p:bg>
    <p:spTree>
      <p:nvGrpSpPr>
        <p:cNvPr id="1" name=""/>
        <p:cNvGrpSpPr/>
        <p:nvPr/>
      </p:nvGrpSpPr>
      <p:grpSpPr>
        <a:xfrm>
          <a:off x="0" y="0"/>
          <a:ext cx="0" cy="0"/>
          <a:chOff x="0" y="0"/>
          <a:chExt cx="0" cy="0"/>
        </a:xfrm>
      </p:grpSpPr>
      <p:sp>
        <p:nvSpPr>
          <p:cNvPr name="Freeform 2" id="2"/>
          <p:cNvSpPr/>
          <p:nvPr/>
        </p:nvSpPr>
        <p:spPr>
          <a:xfrm flipH="false" flipV="false" rot="0">
            <a:off x="3763210" y="2113255"/>
            <a:ext cx="10761580" cy="7540528"/>
          </a:xfrm>
          <a:custGeom>
            <a:avLst/>
            <a:gdLst/>
            <a:ahLst/>
            <a:cxnLst/>
            <a:rect r="r" b="b" t="t" l="l"/>
            <a:pathLst>
              <a:path h="7540528" w="10761580">
                <a:moveTo>
                  <a:pt x="0" y="0"/>
                </a:moveTo>
                <a:lnTo>
                  <a:pt x="10761580" y="0"/>
                </a:lnTo>
                <a:lnTo>
                  <a:pt x="10761580" y="7540528"/>
                </a:lnTo>
                <a:lnTo>
                  <a:pt x="0" y="7540528"/>
                </a:lnTo>
                <a:lnTo>
                  <a:pt x="0" y="0"/>
                </a:lnTo>
                <a:close/>
              </a:path>
            </a:pathLst>
          </a:custGeom>
          <a:blipFill>
            <a:blip r:embed="rId2"/>
            <a:stretch>
              <a:fillRect l="0" t="0" r="0" b="0"/>
            </a:stretch>
          </a:blipFill>
        </p:spPr>
      </p:sp>
      <p:sp>
        <p:nvSpPr>
          <p:cNvPr name="TextBox 3" id="3"/>
          <p:cNvSpPr txBox="true"/>
          <p:nvPr/>
        </p:nvSpPr>
        <p:spPr>
          <a:xfrm rot="0">
            <a:off x="2646183" y="1217905"/>
            <a:ext cx="12995634" cy="895350"/>
          </a:xfrm>
          <a:prstGeom prst="rect">
            <a:avLst/>
          </a:prstGeom>
        </p:spPr>
        <p:txBody>
          <a:bodyPr anchor="t" rtlCol="false" tIns="0" lIns="0" bIns="0" rIns="0">
            <a:spAutoFit/>
          </a:bodyPr>
          <a:lstStyle/>
          <a:p>
            <a:pPr algn="ctr" marL="0" indent="0" lvl="0">
              <a:lnSpc>
                <a:spcPts val="7020"/>
              </a:lnSpc>
            </a:pPr>
            <a:r>
              <a:rPr lang="en-US" sz="5850">
                <a:solidFill>
                  <a:srgbClr val="FFFFFF"/>
                </a:solidFill>
                <a:latin typeface="Dancing Script"/>
                <a:ea typeface="Dancing Script"/>
                <a:cs typeface="Dancing Script"/>
                <a:sym typeface="Dancing Script"/>
              </a:rPr>
              <a:t>However, the result was not as expected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4033" y="1439432"/>
            <a:ext cx="8537212" cy="7576526"/>
            <a:chOff x="0" y="0"/>
            <a:chExt cx="11382949" cy="10102034"/>
          </a:xfrm>
        </p:grpSpPr>
        <p:pic>
          <p:nvPicPr>
            <p:cNvPr name="Picture 3" id="3"/>
            <p:cNvPicPr>
              <a:picLocks noChangeAspect="true"/>
            </p:cNvPicPr>
            <p:nvPr/>
          </p:nvPicPr>
          <p:blipFill>
            <a:blip r:embed="rId2"/>
            <a:srcRect l="8523" t="22942" r="8523" b="0"/>
            <a:stretch>
              <a:fillRect/>
            </a:stretch>
          </p:blipFill>
          <p:spPr>
            <a:xfrm flipH="false" flipV="false">
              <a:off x="4132983" y="0"/>
              <a:ext cx="7249966" cy="10102034"/>
            </a:xfrm>
            <a:prstGeom prst="rect">
              <a:avLst/>
            </a:prstGeom>
          </p:spPr>
        </p:pic>
        <p:pic>
          <p:nvPicPr>
            <p:cNvPr name="Picture 4" id="4"/>
            <p:cNvPicPr>
              <a:picLocks noChangeAspect="true"/>
            </p:cNvPicPr>
            <p:nvPr/>
          </p:nvPicPr>
          <p:blipFill>
            <a:blip r:embed="rId3"/>
            <a:srcRect l="23087" t="0" r="23087" b="0"/>
            <a:stretch>
              <a:fillRect/>
            </a:stretch>
          </p:blipFill>
          <p:spPr>
            <a:xfrm flipH="false" flipV="false">
              <a:off x="0" y="0"/>
              <a:ext cx="3624983" cy="10102034"/>
            </a:xfrm>
            <a:prstGeom prst="rect">
              <a:avLst/>
            </a:prstGeom>
          </p:spPr>
        </p:pic>
      </p:grpSp>
      <p:sp>
        <p:nvSpPr>
          <p:cNvPr name="TextBox 5" id="5"/>
          <p:cNvSpPr txBox="true"/>
          <p:nvPr/>
        </p:nvSpPr>
        <p:spPr>
          <a:xfrm rot="0">
            <a:off x="10190789" y="1382282"/>
            <a:ext cx="7389092" cy="2191189"/>
          </a:xfrm>
          <a:prstGeom prst="rect">
            <a:avLst/>
          </a:prstGeom>
        </p:spPr>
        <p:txBody>
          <a:bodyPr anchor="t" rtlCol="false" tIns="0" lIns="0" bIns="0" rIns="0">
            <a:spAutoFit/>
          </a:bodyPr>
          <a:lstStyle/>
          <a:p>
            <a:pPr algn="just" marL="627778" indent="-313889" lvl="1">
              <a:lnSpc>
                <a:spcPts val="4070"/>
              </a:lnSpc>
              <a:spcBef>
                <a:spcPct val="0"/>
              </a:spcBef>
              <a:buFont typeface="Arial"/>
              <a:buChar char="•"/>
            </a:pPr>
            <a:r>
              <a:rPr lang="en-US" sz="2907">
                <a:solidFill>
                  <a:srgbClr val="000000"/>
                </a:solidFill>
                <a:latin typeface="Dancing Script"/>
                <a:ea typeface="Dancing Script"/>
                <a:cs typeface="Dancing Script"/>
                <a:sym typeface="Dancing Script"/>
              </a:rPr>
              <a:t>Pseudo R-squared: 0.0001963 → This </a:t>
            </a:r>
            <a:r>
              <a:rPr lang="en-US" sz="2907">
                <a:solidFill>
                  <a:srgbClr val="000000"/>
                </a:solidFill>
                <a:latin typeface="Dancing Script"/>
                <a:ea typeface="Dancing Script"/>
                <a:cs typeface="Dancing Script"/>
                <a:sym typeface="Dancing Script"/>
              </a:rPr>
              <a:t>is very low, meaning the model explains almost none of the variability in Purchase_Amount.</a:t>
            </a:r>
          </a:p>
          <a:p>
            <a:pPr algn="just" marL="0" indent="0" lvl="0">
              <a:lnSpc>
                <a:spcPts val="5330"/>
              </a:lnSpc>
              <a:spcBef>
                <a:spcPct val="0"/>
              </a:spcBef>
            </a:pPr>
          </a:p>
        </p:txBody>
      </p:sp>
      <p:sp>
        <p:nvSpPr>
          <p:cNvPr name="TextBox 6" id="6"/>
          <p:cNvSpPr txBox="true"/>
          <p:nvPr/>
        </p:nvSpPr>
        <p:spPr>
          <a:xfrm rot="0">
            <a:off x="10313254" y="5227695"/>
            <a:ext cx="7389092" cy="1752600"/>
          </a:xfrm>
          <a:prstGeom prst="rect">
            <a:avLst/>
          </a:prstGeom>
        </p:spPr>
        <p:txBody>
          <a:bodyPr anchor="t" rtlCol="false" tIns="0" lIns="0" bIns="0" rIns="0">
            <a:spAutoFit/>
          </a:bodyPr>
          <a:lstStyle/>
          <a:p>
            <a:pPr algn="l" marL="626111" indent="-313055" lvl="1">
              <a:lnSpc>
                <a:spcPts val="3480"/>
              </a:lnSpc>
              <a:spcBef>
                <a:spcPct val="0"/>
              </a:spcBef>
              <a:buFont typeface="Arial"/>
              <a:buChar char="•"/>
            </a:pPr>
            <a:r>
              <a:rPr lang="en-US" sz="2900">
                <a:solidFill>
                  <a:srgbClr val="000000"/>
                </a:solidFill>
                <a:latin typeface="Dancing Script"/>
                <a:ea typeface="Dancing Script"/>
                <a:cs typeface="Dancing Script"/>
                <a:sym typeface="Dancing Script"/>
              </a:rPr>
              <a:t>LLR p-value: 0.6204 → A h</a:t>
            </a:r>
            <a:r>
              <a:rPr lang="en-US" sz="2900">
                <a:solidFill>
                  <a:srgbClr val="000000"/>
                </a:solidFill>
                <a:latin typeface="Dancing Script"/>
                <a:ea typeface="Dancing Script"/>
                <a:cs typeface="Dancing Script"/>
                <a:sym typeface="Dancing Script"/>
              </a:rPr>
              <a:t>igh p-value suggests that the overall model is not statistically significant.</a:t>
            </a:r>
          </a:p>
          <a:p>
            <a:pPr algn="l">
              <a:lnSpc>
                <a:spcPts val="348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99968" y="4160877"/>
            <a:ext cx="12288063" cy="1990725"/>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Dancing Script"/>
                <a:ea typeface="Dancing Script"/>
                <a:cs typeface="Dancing Script"/>
                <a:sym typeface="Dancing Script"/>
              </a:rPr>
              <a:t>The next model to be applied for testing is Linear Regression</a:t>
            </a:r>
          </a:p>
        </p:txBody>
      </p:sp>
      <p:sp>
        <p:nvSpPr>
          <p:cNvPr name="Freeform 3" id="3"/>
          <p:cNvSpPr/>
          <p:nvPr/>
        </p:nvSpPr>
        <p:spPr>
          <a:xfrm flipH="false" flipV="false" rot="0">
            <a:off x="8822967" y="2231220"/>
            <a:ext cx="642066" cy="487970"/>
          </a:xfrm>
          <a:custGeom>
            <a:avLst/>
            <a:gdLst/>
            <a:ahLst/>
            <a:cxnLst/>
            <a:rect r="r" b="b" t="t" l="l"/>
            <a:pathLst>
              <a:path h="487970" w="642066">
                <a:moveTo>
                  <a:pt x="0" y="0"/>
                </a:moveTo>
                <a:lnTo>
                  <a:pt x="642066" y="0"/>
                </a:lnTo>
                <a:lnTo>
                  <a:pt x="642066" y="487970"/>
                </a:lnTo>
                <a:lnTo>
                  <a:pt x="0" y="487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1C9C2"/>
        </a:solidFill>
      </p:bgPr>
    </p:bg>
    <p:spTree>
      <p:nvGrpSpPr>
        <p:cNvPr id="1" name=""/>
        <p:cNvGrpSpPr/>
        <p:nvPr/>
      </p:nvGrpSpPr>
      <p:grpSpPr>
        <a:xfrm>
          <a:off x="0" y="0"/>
          <a:ext cx="0" cy="0"/>
          <a:chOff x="0" y="0"/>
          <a:chExt cx="0" cy="0"/>
        </a:xfrm>
      </p:grpSpPr>
      <p:sp>
        <p:nvSpPr>
          <p:cNvPr name="Freeform 2" id="2"/>
          <p:cNvSpPr/>
          <p:nvPr/>
        </p:nvSpPr>
        <p:spPr>
          <a:xfrm flipH="false" flipV="false" rot="0">
            <a:off x="933694" y="1028700"/>
            <a:ext cx="8832079" cy="8229600"/>
          </a:xfrm>
          <a:custGeom>
            <a:avLst/>
            <a:gdLst/>
            <a:ahLst/>
            <a:cxnLst/>
            <a:rect r="r" b="b" t="t" l="l"/>
            <a:pathLst>
              <a:path h="8229600" w="8832079">
                <a:moveTo>
                  <a:pt x="0" y="0"/>
                </a:moveTo>
                <a:lnTo>
                  <a:pt x="8832078" y="0"/>
                </a:lnTo>
                <a:lnTo>
                  <a:pt x="883207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173015" y="1019175"/>
            <a:ext cx="6483146" cy="4410075"/>
          </a:xfrm>
          <a:prstGeom prst="rect">
            <a:avLst/>
          </a:prstGeom>
        </p:spPr>
        <p:txBody>
          <a:bodyPr anchor="t" rtlCol="false" tIns="0" lIns="0" bIns="0" rIns="0">
            <a:spAutoFit/>
          </a:bodyPr>
          <a:lstStyle/>
          <a:p>
            <a:pPr algn="l" marL="0" indent="0" lvl="0">
              <a:lnSpc>
                <a:spcPts val="5820"/>
              </a:lnSpc>
            </a:pPr>
            <a:r>
              <a:rPr lang="en-US" sz="4850">
                <a:solidFill>
                  <a:srgbClr val="FFFFFF"/>
                </a:solidFill>
                <a:latin typeface="Dancing Script"/>
                <a:ea typeface="Dancing Script"/>
                <a:cs typeface="Dancing Script"/>
                <a:sym typeface="Dancing Script"/>
              </a:rPr>
              <a:t>In the linear regression model, I use the same variables as in the logistic regression model to examine their effect on the purchase amount.</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88740" y="1019175"/>
            <a:ext cx="11528809" cy="1914525"/>
          </a:xfrm>
          <a:prstGeom prst="rect">
            <a:avLst/>
          </a:prstGeom>
        </p:spPr>
        <p:txBody>
          <a:bodyPr anchor="t" rtlCol="false" tIns="0" lIns="0" bIns="0" rIns="0">
            <a:spAutoFit/>
          </a:bodyPr>
          <a:lstStyle/>
          <a:p>
            <a:pPr algn="ctr" marL="0" indent="0" lvl="0">
              <a:lnSpc>
                <a:spcPts val="7559"/>
              </a:lnSpc>
              <a:spcBef>
                <a:spcPct val="0"/>
              </a:spcBef>
            </a:pPr>
            <a:r>
              <a:rPr lang="en-US" sz="6300">
                <a:solidFill>
                  <a:srgbClr val="000000"/>
                </a:solidFill>
                <a:latin typeface="Dancing Script"/>
                <a:ea typeface="Dancing Script"/>
                <a:cs typeface="Dancing Script"/>
                <a:sym typeface="Dancing Script"/>
              </a:rPr>
              <a:t>However, the results are still not very promising</a:t>
            </a:r>
          </a:p>
        </p:txBody>
      </p:sp>
      <p:sp>
        <p:nvSpPr>
          <p:cNvPr name="TextBox 3" id="3"/>
          <p:cNvSpPr txBox="true"/>
          <p:nvPr/>
        </p:nvSpPr>
        <p:spPr>
          <a:xfrm rot="0">
            <a:off x="1243447" y="3793809"/>
            <a:ext cx="15498428" cy="3919852"/>
          </a:xfrm>
          <a:prstGeom prst="rect">
            <a:avLst/>
          </a:prstGeom>
        </p:spPr>
        <p:txBody>
          <a:bodyPr anchor="t" rtlCol="false" tIns="0" lIns="0" bIns="0" rIns="0">
            <a:spAutoFit/>
          </a:bodyPr>
          <a:lstStyle/>
          <a:p>
            <a:pPr algn="l" marL="685508" indent="-342754" lvl="1">
              <a:lnSpc>
                <a:spcPts val="4445"/>
              </a:lnSpc>
              <a:spcBef>
                <a:spcPct val="0"/>
              </a:spcBef>
              <a:buFont typeface="Arial"/>
              <a:buChar char="•"/>
            </a:pPr>
            <a:r>
              <a:rPr lang="en-US" sz="3175">
                <a:solidFill>
                  <a:srgbClr val="000000"/>
                </a:solidFill>
                <a:latin typeface="Dancing Script"/>
                <a:ea typeface="Dancing Script"/>
                <a:cs typeface="Dancing Script"/>
                <a:sym typeface="Dancing Script"/>
              </a:rPr>
              <a:t>R-squared: 0.000 → The model explains virtually none of the var</a:t>
            </a:r>
            <a:r>
              <a:rPr lang="en-US" sz="3175">
                <a:solidFill>
                  <a:srgbClr val="000000"/>
                </a:solidFill>
                <a:latin typeface="Dancing Script"/>
                <a:ea typeface="Dancing Script"/>
                <a:cs typeface="Dancing Script"/>
                <a:sym typeface="Dancing Script"/>
              </a:rPr>
              <a:t>iance in Purchase_Amount, meaning that the independent variables do not effectively predict purchase amount.</a:t>
            </a:r>
          </a:p>
          <a:p>
            <a:pPr algn="l" marL="685508" indent="-342754" lvl="1">
              <a:lnSpc>
                <a:spcPts val="4445"/>
              </a:lnSpc>
              <a:spcBef>
                <a:spcPct val="0"/>
              </a:spcBef>
              <a:buFont typeface="Arial"/>
              <a:buChar char="•"/>
            </a:pPr>
            <a:r>
              <a:rPr lang="en-US" sz="3175">
                <a:solidFill>
                  <a:srgbClr val="000000"/>
                </a:solidFill>
                <a:latin typeface="Dancing Script"/>
                <a:ea typeface="Dancing Script"/>
                <a:cs typeface="Dancing Script"/>
                <a:sym typeface="Dancing Script"/>
              </a:rPr>
              <a:t>Adj. R-squared: 0.000 → Adjusted for the number of predictors, the explanatory power remains insignificant.</a:t>
            </a:r>
          </a:p>
          <a:p>
            <a:pPr algn="l" marL="685508" indent="-342754" lvl="1">
              <a:lnSpc>
                <a:spcPts val="4445"/>
              </a:lnSpc>
              <a:spcBef>
                <a:spcPct val="0"/>
              </a:spcBef>
              <a:buFont typeface="Arial"/>
              <a:buChar char="•"/>
            </a:pPr>
            <a:r>
              <a:rPr lang="en-US" sz="3175">
                <a:solidFill>
                  <a:srgbClr val="000000"/>
                </a:solidFill>
                <a:latin typeface="Dancing Script"/>
                <a:ea typeface="Dancing Script"/>
                <a:cs typeface="Dancing Script"/>
                <a:sym typeface="Dancing Script"/>
              </a:rPr>
              <a:t>F-statistic: 1.454 (p-value = 0.126) → The overall model is not statistically significant, meaning the predictors collectively do not explain variations in purchase amount.</a:t>
            </a:r>
          </a:p>
          <a:p>
            <a:pPr algn="l">
              <a:lnSpc>
                <a:spcPts val="4445"/>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85654" y="4143375"/>
            <a:ext cx="12288063" cy="1990725"/>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Dancing Script"/>
                <a:ea typeface="Dancing Script"/>
                <a:cs typeface="Dancing Script"/>
                <a:sym typeface="Dancing Script"/>
              </a:rPr>
              <a:t>The next model to be applied for testing is Random Forest</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98007" y="1797640"/>
            <a:ext cx="11891985" cy="819150"/>
          </a:xfrm>
          <a:prstGeom prst="rect">
            <a:avLst/>
          </a:prstGeom>
        </p:spPr>
        <p:txBody>
          <a:bodyPr anchor="t" rtlCol="false" tIns="0" lIns="0" bIns="0" rIns="0">
            <a:spAutoFit/>
          </a:bodyPr>
          <a:lstStyle/>
          <a:p>
            <a:pPr algn="ctr" marL="0" indent="0" lvl="0">
              <a:lnSpc>
                <a:spcPts val="6390"/>
              </a:lnSpc>
            </a:pPr>
            <a:r>
              <a:rPr lang="en-US" sz="5325">
                <a:solidFill>
                  <a:srgbClr val="000000"/>
                </a:solidFill>
                <a:latin typeface="Dancing Script"/>
                <a:ea typeface="Dancing Script"/>
                <a:cs typeface="Dancing Script"/>
                <a:sym typeface="Dancing Script"/>
              </a:rPr>
              <a:t>In this model</a:t>
            </a:r>
          </a:p>
        </p:txBody>
      </p:sp>
      <p:sp>
        <p:nvSpPr>
          <p:cNvPr name="TextBox 3" id="3"/>
          <p:cNvSpPr txBox="true"/>
          <p:nvPr/>
        </p:nvSpPr>
        <p:spPr>
          <a:xfrm rot="0">
            <a:off x="3351089" y="3600450"/>
            <a:ext cx="3787790" cy="1543050"/>
          </a:xfrm>
          <a:prstGeom prst="rect">
            <a:avLst/>
          </a:prstGeom>
        </p:spPr>
        <p:txBody>
          <a:bodyPr anchor="t" rtlCol="false" tIns="0" lIns="0" bIns="0" rIns="0">
            <a:spAutoFit/>
          </a:bodyPr>
          <a:lstStyle/>
          <a:p>
            <a:pPr algn="ctr" marL="0" indent="0" lvl="0">
              <a:lnSpc>
                <a:spcPts val="6000"/>
              </a:lnSpc>
            </a:pPr>
            <a:r>
              <a:rPr lang="en-US" b="true" sz="5000">
                <a:solidFill>
                  <a:srgbClr val="000000"/>
                </a:solidFill>
                <a:latin typeface="Dancing Script Bold"/>
                <a:ea typeface="Dancing Script Bold"/>
                <a:cs typeface="Dancing Script Bold"/>
                <a:sym typeface="Dancing Script Bold"/>
              </a:rPr>
              <a:t>I did also split the data</a:t>
            </a:r>
          </a:p>
        </p:txBody>
      </p:sp>
      <p:sp>
        <p:nvSpPr>
          <p:cNvPr name="TextBox 4" id="4"/>
          <p:cNvSpPr txBox="true"/>
          <p:nvPr/>
        </p:nvSpPr>
        <p:spPr>
          <a:xfrm rot="0">
            <a:off x="3198007" y="5633541"/>
            <a:ext cx="3787790" cy="1616710"/>
          </a:xfrm>
          <a:prstGeom prst="rect">
            <a:avLst/>
          </a:prstGeom>
        </p:spPr>
        <p:txBody>
          <a:bodyPr anchor="t" rtlCol="false" tIns="0" lIns="0" bIns="0" rIns="0">
            <a:spAutoFit/>
          </a:bodyPr>
          <a:lstStyle/>
          <a:p>
            <a:pPr algn="ctr" marL="0" indent="0" lvl="0">
              <a:lnSpc>
                <a:spcPts val="4339"/>
              </a:lnSpc>
              <a:spcBef>
                <a:spcPct val="0"/>
              </a:spcBef>
            </a:pPr>
            <a:r>
              <a:rPr lang="en-US" sz="3099">
                <a:solidFill>
                  <a:srgbClr val="000000"/>
                </a:solidFill>
                <a:latin typeface="Dancing Script"/>
                <a:ea typeface="Dancing Script"/>
                <a:cs typeface="Dancing Script"/>
                <a:sym typeface="Dancing Script"/>
              </a:rPr>
              <a:t>Data is split into 80% for training and 20% for testing</a:t>
            </a:r>
          </a:p>
        </p:txBody>
      </p:sp>
      <p:sp>
        <p:nvSpPr>
          <p:cNvPr name="TextBox 5" id="5"/>
          <p:cNvSpPr txBox="true"/>
          <p:nvPr/>
        </p:nvSpPr>
        <p:spPr>
          <a:xfrm rot="0">
            <a:off x="11164073" y="3600450"/>
            <a:ext cx="3787790" cy="1543050"/>
          </a:xfrm>
          <a:prstGeom prst="rect">
            <a:avLst/>
          </a:prstGeom>
        </p:spPr>
        <p:txBody>
          <a:bodyPr anchor="t" rtlCol="false" tIns="0" lIns="0" bIns="0" rIns="0">
            <a:spAutoFit/>
          </a:bodyPr>
          <a:lstStyle/>
          <a:p>
            <a:pPr algn="ctr" marL="0" indent="0" lvl="0">
              <a:lnSpc>
                <a:spcPts val="6000"/>
              </a:lnSpc>
            </a:pPr>
            <a:r>
              <a:rPr lang="en-US" b="true" sz="5000">
                <a:solidFill>
                  <a:srgbClr val="000000"/>
                </a:solidFill>
                <a:latin typeface="Dancing Script Bold"/>
                <a:ea typeface="Dancing Script Bold"/>
                <a:cs typeface="Dancing Script Bold"/>
                <a:sym typeface="Dancing Script Bold"/>
              </a:rPr>
              <a:t>100 decision trees are made</a:t>
            </a:r>
          </a:p>
        </p:txBody>
      </p:sp>
      <p:sp>
        <p:nvSpPr>
          <p:cNvPr name="TextBox 6" id="6"/>
          <p:cNvSpPr txBox="true"/>
          <p:nvPr/>
        </p:nvSpPr>
        <p:spPr>
          <a:xfrm rot="0">
            <a:off x="11454928" y="5324015"/>
            <a:ext cx="3787790" cy="3124200"/>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Dancing Script"/>
                <a:ea typeface="Dancing Script"/>
                <a:cs typeface="Dancing Script"/>
                <a:sym typeface="Dancing Script"/>
              </a:rPr>
              <a:t>Each</a:t>
            </a:r>
            <a:r>
              <a:rPr lang="en-US" sz="2999">
                <a:solidFill>
                  <a:srgbClr val="000000"/>
                </a:solidFill>
                <a:latin typeface="Dancing Script"/>
                <a:ea typeface="Dancing Script"/>
                <a:cs typeface="Dancing Script"/>
                <a:sym typeface="Dancing Script"/>
              </a:rPr>
              <a:t> tree will learn something slightly different, and their combined results will be averaged to make the final prediction</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71625" y="884930"/>
            <a:ext cx="13422789" cy="923925"/>
          </a:xfrm>
          <a:prstGeom prst="rect">
            <a:avLst/>
          </a:prstGeom>
        </p:spPr>
        <p:txBody>
          <a:bodyPr anchor="t" rtlCol="false" tIns="0" lIns="0" bIns="0" rIns="0">
            <a:spAutoFit/>
          </a:bodyPr>
          <a:lstStyle/>
          <a:p>
            <a:pPr algn="l" marL="0" indent="0" lvl="0">
              <a:lnSpc>
                <a:spcPts val="7289"/>
              </a:lnSpc>
            </a:pPr>
            <a:r>
              <a:rPr lang="en-US" sz="6075">
                <a:solidFill>
                  <a:srgbClr val="000000"/>
                </a:solidFill>
                <a:latin typeface="Dancing Script"/>
                <a:ea typeface="Dancing Script"/>
                <a:cs typeface="Dancing Script"/>
                <a:sym typeface="Dancing Script"/>
              </a:rPr>
              <a:t>Data source:</a:t>
            </a:r>
          </a:p>
        </p:txBody>
      </p:sp>
      <p:sp>
        <p:nvSpPr>
          <p:cNvPr name="TextBox 3" id="3"/>
          <p:cNvSpPr txBox="true"/>
          <p:nvPr/>
        </p:nvSpPr>
        <p:spPr>
          <a:xfrm rot="0">
            <a:off x="1571625" y="2041263"/>
            <a:ext cx="13422789" cy="10572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Dancing Script"/>
                <a:ea typeface="Dancing Script"/>
                <a:cs typeface="Dancing Script"/>
                <a:sym typeface="Dancing Script"/>
              </a:rPr>
              <a:t>The data used in this project is from kaggle.com </a:t>
            </a:r>
            <a:r>
              <a:rPr lang="en-US" sz="3000">
                <a:solidFill>
                  <a:srgbClr val="5E5E5E"/>
                </a:solidFill>
                <a:latin typeface="Dancing Script"/>
                <a:ea typeface="Dancing Script"/>
                <a:cs typeface="Dancing Script"/>
                <a:sym typeface="Dancing Script"/>
              </a:rPr>
              <a:t>(https://www.kaggle.com/datasets/smayanj/e-commerce-transactions-dataset?resource=download)</a:t>
            </a:r>
          </a:p>
        </p:txBody>
      </p:sp>
      <p:sp>
        <p:nvSpPr>
          <p:cNvPr name="TextBox 4" id="4"/>
          <p:cNvSpPr txBox="true"/>
          <p:nvPr/>
        </p:nvSpPr>
        <p:spPr>
          <a:xfrm rot="0">
            <a:off x="1571625" y="3325783"/>
            <a:ext cx="13422789" cy="923925"/>
          </a:xfrm>
          <a:prstGeom prst="rect">
            <a:avLst/>
          </a:prstGeom>
        </p:spPr>
        <p:txBody>
          <a:bodyPr anchor="t" rtlCol="false" tIns="0" lIns="0" bIns="0" rIns="0">
            <a:spAutoFit/>
          </a:bodyPr>
          <a:lstStyle/>
          <a:p>
            <a:pPr algn="l" marL="0" indent="0" lvl="0">
              <a:lnSpc>
                <a:spcPts val="7289"/>
              </a:lnSpc>
            </a:pPr>
            <a:r>
              <a:rPr lang="en-US" sz="6075">
                <a:solidFill>
                  <a:srgbClr val="000000"/>
                </a:solidFill>
                <a:latin typeface="Dancing Script"/>
                <a:ea typeface="Dancing Script"/>
                <a:cs typeface="Dancing Script"/>
                <a:sym typeface="Dancing Script"/>
              </a:rPr>
              <a:t>Data structure:</a:t>
            </a:r>
          </a:p>
        </p:txBody>
      </p:sp>
      <p:sp>
        <p:nvSpPr>
          <p:cNvPr name="TextBox 5" id="5"/>
          <p:cNvSpPr txBox="true"/>
          <p:nvPr/>
        </p:nvSpPr>
        <p:spPr>
          <a:xfrm rot="0">
            <a:off x="1571625" y="4183033"/>
            <a:ext cx="14723983" cy="4791075"/>
          </a:xfrm>
          <a:prstGeom prst="rect">
            <a:avLst/>
          </a:prstGeom>
        </p:spPr>
        <p:txBody>
          <a:bodyPr anchor="t" rtlCol="false" tIns="0" lIns="0" bIns="0" rIns="0">
            <a:spAutoFit/>
          </a:bodyPr>
          <a:lstStyle/>
          <a:p>
            <a:pPr algn="l">
              <a:lnSpc>
                <a:spcPts val="4200"/>
              </a:lnSpc>
            </a:pPr>
            <a:r>
              <a:rPr lang="en-US" sz="3000">
                <a:solidFill>
                  <a:srgbClr val="000000"/>
                </a:solidFill>
                <a:latin typeface="Dancing Script"/>
                <a:ea typeface="Dancing Script"/>
                <a:cs typeface="Dancing Script"/>
                <a:sym typeface="Dancing Script"/>
              </a:rPr>
              <a:t>Columns:</a:t>
            </a:r>
          </a:p>
          <a:p>
            <a:pPr algn="l">
              <a:lnSpc>
                <a:spcPts val="4200"/>
              </a:lnSpc>
            </a:pPr>
            <a:r>
              <a:rPr lang="en-US" sz="3000" b="true">
                <a:solidFill>
                  <a:srgbClr val="000000"/>
                </a:solidFill>
                <a:latin typeface="Dancing Script Bold"/>
                <a:ea typeface="Dancing Script Bold"/>
                <a:cs typeface="Dancing Script Bold"/>
                <a:sym typeface="Dancing Script Bold"/>
              </a:rPr>
              <a:t>Transaction_ID</a:t>
            </a:r>
            <a:r>
              <a:rPr lang="en-US" sz="3000">
                <a:solidFill>
                  <a:srgbClr val="000000"/>
                </a:solidFill>
                <a:latin typeface="Dancing Script"/>
                <a:ea typeface="Dancing Script"/>
                <a:cs typeface="Dancing Script"/>
                <a:sym typeface="Dancing Script"/>
              </a:rPr>
              <a:t> – </a:t>
            </a:r>
            <a:r>
              <a:rPr lang="en-US" sz="3000">
                <a:solidFill>
                  <a:srgbClr val="5E5E5E"/>
                </a:solidFill>
                <a:latin typeface="Dancing Script"/>
                <a:ea typeface="Dancing Script"/>
                <a:cs typeface="Dancing Script"/>
                <a:sym typeface="Dancing Script"/>
              </a:rPr>
              <a:t>Unique identifier for each transaction</a:t>
            </a:r>
          </a:p>
          <a:p>
            <a:pPr algn="l">
              <a:lnSpc>
                <a:spcPts val="4200"/>
              </a:lnSpc>
            </a:pPr>
            <a:r>
              <a:rPr lang="en-US" sz="3000">
                <a:solidFill>
                  <a:srgbClr val="000000"/>
                </a:solidFill>
                <a:latin typeface="Dancing Script"/>
                <a:ea typeface="Dancing Script"/>
                <a:cs typeface="Dancing Script"/>
                <a:sym typeface="Dancing Script"/>
              </a:rPr>
              <a:t>User_Name – </a:t>
            </a:r>
            <a:r>
              <a:rPr lang="en-US" sz="3000">
                <a:solidFill>
                  <a:srgbClr val="5E5E5E"/>
                </a:solidFill>
                <a:latin typeface="Dancing Script"/>
                <a:ea typeface="Dancing Script"/>
                <a:cs typeface="Dancing Script"/>
                <a:sym typeface="Dancing Script"/>
              </a:rPr>
              <a:t>Randomly generated user name</a:t>
            </a:r>
          </a:p>
          <a:p>
            <a:pPr algn="l">
              <a:lnSpc>
                <a:spcPts val="4200"/>
              </a:lnSpc>
            </a:pPr>
            <a:r>
              <a:rPr lang="en-US" sz="3000">
                <a:solidFill>
                  <a:srgbClr val="000000"/>
                </a:solidFill>
                <a:latin typeface="Dancing Script"/>
                <a:ea typeface="Dancing Script"/>
                <a:cs typeface="Dancing Script"/>
                <a:sym typeface="Dancing Script"/>
              </a:rPr>
              <a:t>Age – </a:t>
            </a:r>
            <a:r>
              <a:rPr lang="en-US" sz="3000">
                <a:solidFill>
                  <a:srgbClr val="5E5E5E"/>
                </a:solidFill>
                <a:latin typeface="Dancing Script"/>
                <a:ea typeface="Dancing Script"/>
                <a:cs typeface="Dancing Script"/>
                <a:sym typeface="Dancing Script"/>
              </a:rPr>
              <a:t>Age of the user (18 to 70)</a:t>
            </a:r>
          </a:p>
          <a:p>
            <a:pPr algn="l">
              <a:lnSpc>
                <a:spcPts val="4200"/>
              </a:lnSpc>
            </a:pPr>
            <a:r>
              <a:rPr lang="en-US" sz="3000">
                <a:solidFill>
                  <a:srgbClr val="000000"/>
                </a:solidFill>
                <a:latin typeface="Dancing Script"/>
                <a:ea typeface="Dancing Script"/>
                <a:cs typeface="Dancing Script"/>
                <a:sym typeface="Dancing Script"/>
              </a:rPr>
              <a:t>Country –</a:t>
            </a:r>
            <a:r>
              <a:rPr lang="en-US" sz="3000">
                <a:solidFill>
                  <a:srgbClr val="5E5E5E"/>
                </a:solidFill>
                <a:latin typeface="Dancing Script"/>
                <a:ea typeface="Dancing Script"/>
                <a:cs typeface="Dancing Script"/>
                <a:sym typeface="Dancing Script"/>
              </a:rPr>
              <a:t> Country where the transaction took place (randomly chosen from 10 countries)</a:t>
            </a:r>
          </a:p>
          <a:p>
            <a:pPr algn="l">
              <a:lnSpc>
                <a:spcPts val="4200"/>
              </a:lnSpc>
            </a:pPr>
            <a:r>
              <a:rPr lang="en-US" sz="3000">
                <a:solidFill>
                  <a:srgbClr val="000000"/>
                </a:solidFill>
                <a:latin typeface="Dancing Script"/>
                <a:ea typeface="Dancing Script"/>
                <a:cs typeface="Dancing Script"/>
                <a:sym typeface="Dancing Script"/>
              </a:rPr>
              <a:t>Product_</a:t>
            </a:r>
            <a:r>
              <a:rPr lang="en-US" sz="3000">
                <a:solidFill>
                  <a:srgbClr val="5E5E5E"/>
                </a:solidFill>
                <a:latin typeface="Dancing Script"/>
                <a:ea typeface="Dancing Script"/>
                <a:cs typeface="Dancing Script"/>
                <a:sym typeface="Dancing Script"/>
              </a:rPr>
              <a:t>Category – Category of the purchased item (e.g., Electronics, Clothing, Books)</a:t>
            </a:r>
          </a:p>
          <a:p>
            <a:pPr algn="l">
              <a:lnSpc>
                <a:spcPts val="4200"/>
              </a:lnSpc>
            </a:pPr>
            <a:r>
              <a:rPr lang="en-US" sz="3000">
                <a:solidFill>
                  <a:srgbClr val="000000"/>
                </a:solidFill>
                <a:latin typeface="Dancing Script"/>
                <a:ea typeface="Dancing Script"/>
                <a:cs typeface="Dancing Script"/>
                <a:sym typeface="Dancing Script"/>
              </a:rPr>
              <a:t>Purchase_Amount – </a:t>
            </a:r>
            <a:r>
              <a:rPr lang="en-US" sz="3000">
                <a:solidFill>
                  <a:srgbClr val="5E5E5E"/>
                </a:solidFill>
                <a:latin typeface="Dancing Script"/>
                <a:ea typeface="Dancing Script"/>
                <a:cs typeface="Dancing Script"/>
                <a:sym typeface="Dancing Script"/>
              </a:rPr>
              <a:t>Total amount spent on the transaction (randomly generated between $5 and $1000)</a:t>
            </a:r>
          </a:p>
          <a:p>
            <a:pPr algn="l">
              <a:lnSpc>
                <a:spcPts val="4200"/>
              </a:lnSpc>
            </a:pPr>
            <a:r>
              <a:rPr lang="en-US" sz="3000">
                <a:solidFill>
                  <a:srgbClr val="000000"/>
                </a:solidFill>
                <a:latin typeface="Dancing Script"/>
                <a:ea typeface="Dancing Script"/>
                <a:cs typeface="Dancing Script"/>
                <a:sym typeface="Dancing Script"/>
              </a:rPr>
              <a:t>Payment_Method – </a:t>
            </a:r>
            <a:r>
              <a:rPr lang="en-US" sz="3000">
                <a:solidFill>
                  <a:srgbClr val="5E5E5E"/>
                </a:solidFill>
                <a:latin typeface="Dancing Script"/>
                <a:ea typeface="Dancing Script"/>
                <a:cs typeface="Dancing Script"/>
                <a:sym typeface="Dancing Script"/>
              </a:rPr>
              <a:t>Method used for payment (e.g., Credit Card, PayPal, UPI)</a:t>
            </a:r>
          </a:p>
          <a:p>
            <a:pPr algn="l" marL="0" indent="0" lvl="0">
              <a:lnSpc>
                <a:spcPts val="4200"/>
              </a:lnSpc>
              <a:spcBef>
                <a:spcPct val="0"/>
              </a:spcBef>
            </a:pPr>
            <a:r>
              <a:rPr lang="en-US" sz="3000">
                <a:solidFill>
                  <a:srgbClr val="000000"/>
                </a:solidFill>
                <a:latin typeface="Dancing Script"/>
                <a:ea typeface="Dancing Script"/>
                <a:cs typeface="Dancing Script"/>
                <a:sym typeface="Dancing Script"/>
              </a:rPr>
              <a:t>Transaction_Date –</a:t>
            </a:r>
            <a:r>
              <a:rPr lang="en-US" sz="3000">
                <a:solidFill>
                  <a:srgbClr val="5E5E5E"/>
                </a:solidFill>
                <a:latin typeface="Dancing Script"/>
                <a:ea typeface="Dancing Script"/>
                <a:cs typeface="Dancing Script"/>
                <a:sym typeface="Dancing Script"/>
              </a:rPr>
              <a:t> Date of the purchase (randomly selected within the past two years)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47817" y="1179308"/>
            <a:ext cx="11426757" cy="7928384"/>
          </a:xfrm>
          <a:custGeom>
            <a:avLst/>
            <a:gdLst/>
            <a:ahLst/>
            <a:cxnLst/>
            <a:rect r="r" b="b" t="t" l="l"/>
            <a:pathLst>
              <a:path h="7928384" w="11426757">
                <a:moveTo>
                  <a:pt x="11426757" y="0"/>
                </a:moveTo>
                <a:lnTo>
                  <a:pt x="0" y="0"/>
                </a:lnTo>
                <a:lnTo>
                  <a:pt x="0" y="7928384"/>
                </a:lnTo>
                <a:lnTo>
                  <a:pt x="11426757" y="7928384"/>
                </a:lnTo>
                <a:lnTo>
                  <a:pt x="11426757" y="0"/>
                </a:lnTo>
                <a:close/>
              </a:path>
            </a:pathLst>
          </a:custGeom>
          <a:blipFill>
            <a:blip r:embed="rId2"/>
            <a:stretch>
              <a:fillRect l="0" t="-105204" r="0" b="-10982"/>
            </a:stretch>
          </a:blipFill>
        </p:spPr>
      </p:sp>
      <p:sp>
        <p:nvSpPr>
          <p:cNvPr name="TextBox 3" id="3"/>
          <p:cNvSpPr txBox="true"/>
          <p:nvPr/>
        </p:nvSpPr>
        <p:spPr>
          <a:xfrm rot="0">
            <a:off x="13473670" y="1530331"/>
            <a:ext cx="2557704" cy="5682617"/>
          </a:xfrm>
          <a:prstGeom prst="rect">
            <a:avLst/>
          </a:prstGeom>
        </p:spPr>
        <p:txBody>
          <a:bodyPr anchor="t" rtlCol="false" tIns="0" lIns="0" bIns="0" rIns="0">
            <a:spAutoFit/>
          </a:bodyPr>
          <a:lstStyle/>
          <a:p>
            <a:pPr algn="l" marL="0" indent="0" lvl="0">
              <a:lnSpc>
                <a:spcPts val="7559"/>
              </a:lnSpc>
              <a:spcBef>
                <a:spcPct val="0"/>
              </a:spcBef>
            </a:pPr>
            <a:r>
              <a:rPr lang="en-US" sz="5399">
                <a:solidFill>
                  <a:srgbClr val="000000"/>
                </a:solidFill>
                <a:latin typeface="Dancing Script"/>
                <a:ea typeface="Dancing Script"/>
                <a:cs typeface="Dancing Script"/>
                <a:sym typeface="Dancing Script"/>
              </a:rPr>
              <a:t>However, the results are still not as positive as expected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1C9C2"/>
        </a:solidFill>
      </p:bgPr>
    </p:bg>
    <p:spTree>
      <p:nvGrpSpPr>
        <p:cNvPr id="1" name=""/>
        <p:cNvGrpSpPr/>
        <p:nvPr/>
      </p:nvGrpSpPr>
      <p:grpSpPr>
        <a:xfrm>
          <a:off x="0" y="0"/>
          <a:ext cx="0" cy="0"/>
          <a:chOff x="0" y="0"/>
          <a:chExt cx="0" cy="0"/>
        </a:xfrm>
      </p:grpSpPr>
      <p:sp>
        <p:nvSpPr>
          <p:cNvPr name="Freeform 2" id="2"/>
          <p:cNvSpPr/>
          <p:nvPr/>
        </p:nvSpPr>
        <p:spPr>
          <a:xfrm flipH="false" flipV="false" rot="0">
            <a:off x="794572" y="332142"/>
            <a:ext cx="16698856" cy="9622716"/>
          </a:xfrm>
          <a:custGeom>
            <a:avLst/>
            <a:gdLst/>
            <a:ahLst/>
            <a:cxnLst/>
            <a:rect r="r" b="b" t="t" l="l"/>
            <a:pathLst>
              <a:path h="9622716" w="16698856">
                <a:moveTo>
                  <a:pt x="0" y="0"/>
                </a:moveTo>
                <a:lnTo>
                  <a:pt x="16698856" y="0"/>
                </a:lnTo>
                <a:lnTo>
                  <a:pt x="16698856" y="9622716"/>
                </a:lnTo>
                <a:lnTo>
                  <a:pt x="0" y="9622716"/>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799929"/>
            <a:ext cx="18288000" cy="4780915"/>
          </a:xfrm>
          <a:prstGeom prst="rect">
            <a:avLst/>
          </a:prstGeom>
        </p:spPr>
        <p:txBody>
          <a:bodyPr anchor="t" rtlCol="false" tIns="0" lIns="0" bIns="0" rIns="0">
            <a:spAutoFit/>
          </a:bodyPr>
          <a:lstStyle/>
          <a:p>
            <a:pPr algn="l">
              <a:lnSpc>
                <a:spcPts val="4759"/>
              </a:lnSpc>
              <a:spcBef>
                <a:spcPct val="0"/>
              </a:spcBef>
            </a:pPr>
          </a:p>
          <a:p>
            <a:pPr algn="l">
              <a:lnSpc>
                <a:spcPts val="4759"/>
              </a:lnSpc>
              <a:spcBef>
                <a:spcPct val="0"/>
              </a:spcBef>
            </a:pPr>
            <a:r>
              <a:rPr lang="en-US" sz="3399">
                <a:solidFill>
                  <a:srgbClr val="000000"/>
                </a:solidFill>
                <a:latin typeface="Dancing Script"/>
                <a:ea typeface="Dancing Script"/>
                <a:cs typeface="Dancing Script"/>
                <a:sym typeface="Dancing Script"/>
              </a:rPr>
              <a:t>R-squared (R²): -0.0709</a:t>
            </a:r>
          </a:p>
          <a:p>
            <a:pPr algn="l" marL="734058" indent="-367029" lvl="1">
              <a:lnSpc>
                <a:spcPts val="4759"/>
              </a:lnSpc>
              <a:spcBef>
                <a:spcPct val="0"/>
              </a:spcBef>
              <a:buFont typeface="Arial"/>
              <a:buChar char="•"/>
            </a:pPr>
            <a:r>
              <a:rPr lang="en-US" sz="3399">
                <a:solidFill>
                  <a:srgbClr val="000000"/>
                </a:solidFill>
                <a:latin typeface="Dancing Script"/>
                <a:ea typeface="Dancing Script"/>
                <a:cs typeface="Dancing Script"/>
                <a:sym typeface="Dancing Script"/>
              </a:rPr>
              <a:t>This is a major concern. A negative R² means the model performs worse than simply predicting the average purchase amount for every observation.</a:t>
            </a:r>
          </a:p>
          <a:p>
            <a:pPr algn="l" marL="734058" indent="-367029" lvl="1">
              <a:lnSpc>
                <a:spcPts val="4759"/>
              </a:lnSpc>
              <a:spcBef>
                <a:spcPct val="0"/>
              </a:spcBef>
              <a:buFont typeface="Arial"/>
              <a:buChar char="•"/>
            </a:pPr>
            <a:r>
              <a:rPr lang="en-US" sz="3399">
                <a:solidFill>
                  <a:srgbClr val="000000"/>
                </a:solidFill>
                <a:latin typeface="Dancing Script"/>
                <a:ea typeface="Dancing Script"/>
                <a:cs typeface="Dancing Script"/>
                <a:sym typeface="Dancing Script"/>
              </a:rPr>
              <a:t>Ideally, R² should be close to 1 (which means a strong ability to explain variations in purchase amount).</a:t>
            </a:r>
          </a:p>
          <a:p>
            <a:pPr algn="l" marL="734058" indent="-367029" lvl="1">
              <a:lnSpc>
                <a:spcPts val="4759"/>
              </a:lnSpc>
              <a:spcBef>
                <a:spcPct val="0"/>
              </a:spcBef>
              <a:buFont typeface="Arial"/>
              <a:buChar char="•"/>
            </a:pPr>
            <a:r>
              <a:rPr lang="en-US" sz="3399">
                <a:solidFill>
                  <a:srgbClr val="000000"/>
                </a:solidFill>
                <a:latin typeface="Dancing Script"/>
                <a:ea typeface="Dancing Script"/>
                <a:cs typeface="Dancing Script"/>
                <a:sym typeface="Dancing Script"/>
              </a:rPr>
              <a:t>A negative R² suggests that the Random Forest model does not effectively capture patterns in purchase amount based on the given features.</a:t>
            </a:r>
          </a:p>
          <a:p>
            <a:pPr algn="l">
              <a:lnSpc>
                <a:spcPts val="47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D1C9C2"/>
          </a:solidFill>
        </p:spPr>
      </p:sp>
      <p:sp>
        <p:nvSpPr>
          <p:cNvPr name="Freeform 3" id="3"/>
          <p:cNvSpPr/>
          <p:nvPr/>
        </p:nvSpPr>
        <p:spPr>
          <a:xfrm flipH="false" flipV="false" rot="0">
            <a:off x="1434662" y="1613995"/>
            <a:ext cx="6274676" cy="7059010"/>
          </a:xfrm>
          <a:custGeom>
            <a:avLst/>
            <a:gdLst/>
            <a:ahLst/>
            <a:cxnLst/>
            <a:rect r="r" b="b" t="t" l="l"/>
            <a:pathLst>
              <a:path h="7059010" w="6274676">
                <a:moveTo>
                  <a:pt x="0" y="0"/>
                </a:moveTo>
                <a:lnTo>
                  <a:pt x="6274676" y="0"/>
                </a:lnTo>
                <a:lnTo>
                  <a:pt x="6274676" y="7059010"/>
                </a:lnTo>
                <a:lnTo>
                  <a:pt x="0" y="7059010"/>
                </a:lnTo>
                <a:lnTo>
                  <a:pt x="0" y="0"/>
                </a:lnTo>
                <a:close/>
              </a:path>
            </a:pathLst>
          </a:custGeom>
          <a:blipFill>
            <a:blip r:embed="rId2"/>
            <a:stretch>
              <a:fillRect l="0" t="-16750" r="0" b="-16750"/>
            </a:stretch>
          </a:blipFill>
        </p:spPr>
      </p:sp>
      <p:sp>
        <p:nvSpPr>
          <p:cNvPr name="TextBox 4" id="4"/>
          <p:cNvSpPr txBox="true"/>
          <p:nvPr/>
        </p:nvSpPr>
        <p:spPr>
          <a:xfrm rot="0">
            <a:off x="10635605" y="2200275"/>
            <a:ext cx="6160791" cy="5886450"/>
          </a:xfrm>
          <a:prstGeom prst="rect">
            <a:avLst/>
          </a:prstGeom>
        </p:spPr>
        <p:txBody>
          <a:bodyPr anchor="t" rtlCol="false" tIns="0" lIns="0" bIns="0" rIns="0">
            <a:spAutoFit/>
          </a:bodyPr>
          <a:lstStyle/>
          <a:p>
            <a:pPr algn="l" marL="0" indent="0" lvl="0">
              <a:lnSpc>
                <a:spcPts val="7739"/>
              </a:lnSpc>
              <a:spcBef>
                <a:spcPct val="0"/>
              </a:spcBef>
            </a:pPr>
            <a:r>
              <a:rPr lang="en-US" sz="6450">
                <a:solidFill>
                  <a:srgbClr val="FFFFFF"/>
                </a:solidFill>
                <a:latin typeface="Dancing Script"/>
                <a:ea typeface="Dancing Script"/>
                <a:cs typeface="Dancing Script"/>
                <a:sym typeface="Dancing Script"/>
              </a:rPr>
              <a:t>I've decided to use Power BI to visualize the data for a clearer and more insightful understanding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9364" y="323054"/>
            <a:ext cx="15182508" cy="9640892"/>
          </a:xfrm>
          <a:custGeom>
            <a:avLst/>
            <a:gdLst/>
            <a:ahLst/>
            <a:cxnLst/>
            <a:rect r="r" b="b" t="t" l="l"/>
            <a:pathLst>
              <a:path h="9640892" w="15182508">
                <a:moveTo>
                  <a:pt x="0" y="0"/>
                </a:moveTo>
                <a:lnTo>
                  <a:pt x="15182508" y="0"/>
                </a:lnTo>
                <a:lnTo>
                  <a:pt x="15182508" y="9640892"/>
                </a:lnTo>
                <a:lnTo>
                  <a:pt x="0" y="964089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096351"/>
            <a:ext cx="18288000" cy="2286000"/>
          </a:xfrm>
          <a:prstGeom prst="rect">
            <a:avLst/>
          </a:prstGeom>
        </p:spPr>
        <p:txBody>
          <a:bodyPr anchor="t" rtlCol="false" tIns="0" lIns="0" bIns="0" rIns="0">
            <a:spAutoFit/>
          </a:bodyPr>
          <a:lstStyle/>
          <a:p>
            <a:pPr algn="ctr">
              <a:lnSpc>
                <a:spcPts val="6030"/>
              </a:lnSpc>
              <a:spcBef>
                <a:spcPct val="0"/>
              </a:spcBef>
            </a:pPr>
            <a:r>
              <a:rPr lang="en-US" sz="5025">
                <a:solidFill>
                  <a:srgbClr val="000000"/>
                </a:solidFill>
                <a:latin typeface="Dancing Script"/>
                <a:ea typeface="Dancing Script"/>
                <a:cs typeface="Dancing Script"/>
                <a:sym typeface="Dancing Script"/>
              </a:rPr>
              <a:t>At f</a:t>
            </a:r>
            <a:r>
              <a:rPr lang="en-US" sz="5025">
                <a:solidFill>
                  <a:srgbClr val="000000"/>
                </a:solidFill>
                <a:latin typeface="Dancing Script"/>
                <a:ea typeface="Dancing Script"/>
                <a:cs typeface="Dancing Script"/>
                <a:sym typeface="Dancing Script"/>
              </a:rPr>
              <a:t>irst glance, the distribution of Payment Method and Product Category based on Purchase Amount appears quite similar, making it difficult to extract meaningful insights from their differences.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528" y="289912"/>
            <a:ext cx="15226944" cy="9707177"/>
          </a:xfrm>
          <a:custGeom>
            <a:avLst/>
            <a:gdLst/>
            <a:ahLst/>
            <a:cxnLst/>
            <a:rect r="r" b="b" t="t" l="l"/>
            <a:pathLst>
              <a:path h="9707177" w="15226944">
                <a:moveTo>
                  <a:pt x="0" y="0"/>
                </a:moveTo>
                <a:lnTo>
                  <a:pt x="15226944" y="0"/>
                </a:lnTo>
                <a:lnTo>
                  <a:pt x="15226944" y="9707176"/>
                </a:lnTo>
                <a:lnTo>
                  <a:pt x="0" y="970717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4762500"/>
            <a:ext cx="18288000" cy="1524000"/>
          </a:xfrm>
          <a:prstGeom prst="rect">
            <a:avLst/>
          </a:prstGeom>
        </p:spPr>
        <p:txBody>
          <a:bodyPr anchor="t" rtlCol="false" tIns="0" lIns="0" bIns="0" rIns="0">
            <a:spAutoFit/>
          </a:bodyPr>
          <a:lstStyle/>
          <a:p>
            <a:pPr algn="ctr">
              <a:lnSpc>
                <a:spcPts val="6030"/>
              </a:lnSpc>
              <a:spcBef>
                <a:spcPct val="0"/>
              </a:spcBef>
            </a:pPr>
            <a:r>
              <a:rPr lang="en-US" sz="5025">
                <a:solidFill>
                  <a:srgbClr val="000000"/>
                </a:solidFill>
                <a:latin typeface="Dancing Script"/>
                <a:ea typeface="Dancing Script"/>
                <a:cs typeface="Dancing Script"/>
                <a:sym typeface="Dancing Script"/>
              </a:rPr>
              <a:t>Additionally, for each product category, the total purchase amount is consistent across all categories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7803" y="329502"/>
            <a:ext cx="15192104" cy="9627996"/>
          </a:xfrm>
          <a:custGeom>
            <a:avLst/>
            <a:gdLst/>
            <a:ahLst/>
            <a:cxnLst/>
            <a:rect r="r" b="b" t="t" l="l"/>
            <a:pathLst>
              <a:path h="9627996" w="15192104">
                <a:moveTo>
                  <a:pt x="0" y="0"/>
                </a:moveTo>
                <a:lnTo>
                  <a:pt x="15192104" y="0"/>
                </a:lnTo>
                <a:lnTo>
                  <a:pt x="15192104" y="9627996"/>
                </a:lnTo>
                <a:lnTo>
                  <a:pt x="0" y="9627996"/>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93690" y="4743450"/>
            <a:ext cx="12100620" cy="781050"/>
          </a:xfrm>
          <a:prstGeom prst="rect">
            <a:avLst/>
          </a:prstGeom>
        </p:spPr>
        <p:txBody>
          <a:bodyPr anchor="t" rtlCol="false" tIns="0" lIns="0" bIns="0" rIns="0">
            <a:spAutoFit/>
          </a:bodyPr>
          <a:lstStyle/>
          <a:p>
            <a:pPr algn="ctr">
              <a:lnSpc>
                <a:spcPts val="6000"/>
              </a:lnSpc>
              <a:spcBef>
                <a:spcPct val="0"/>
              </a:spcBef>
            </a:pPr>
            <a:r>
              <a:rPr lang="en-US" b="true" sz="5000">
                <a:solidFill>
                  <a:srgbClr val="000000"/>
                </a:solidFill>
                <a:latin typeface="Dancing Script Bold"/>
                <a:ea typeface="Dancing Script Bold"/>
                <a:cs typeface="Dancing Script Bold"/>
                <a:sym typeface="Dancing Script Bold"/>
              </a:rPr>
              <a:t>The purchase amount is identical across all countries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0" t="-30886" r="-4241" b="-11136"/>
            </a:stretch>
          </a:blipFill>
        </p:spPr>
      </p:sp>
      <p:sp>
        <p:nvSpPr>
          <p:cNvPr name="TextBox 3" id="3"/>
          <p:cNvSpPr txBox="true"/>
          <p:nvPr/>
        </p:nvSpPr>
        <p:spPr>
          <a:xfrm rot="0">
            <a:off x="9026286" y="2492519"/>
            <a:ext cx="7139412" cy="1474968"/>
          </a:xfrm>
          <a:prstGeom prst="rect">
            <a:avLst/>
          </a:prstGeom>
        </p:spPr>
        <p:txBody>
          <a:bodyPr anchor="t" rtlCol="false" tIns="0" lIns="0" bIns="0" rIns="0">
            <a:spAutoFit/>
          </a:bodyPr>
          <a:lstStyle/>
          <a:p>
            <a:pPr algn="ctr" marL="0" indent="0" lvl="0">
              <a:lnSpc>
                <a:spcPts val="11570"/>
              </a:lnSpc>
              <a:spcBef>
                <a:spcPct val="0"/>
              </a:spcBef>
            </a:pPr>
            <a:r>
              <a:rPr lang="en-US" sz="9642">
                <a:solidFill>
                  <a:srgbClr val="000000"/>
                </a:solidFill>
                <a:latin typeface="Dancing Script"/>
                <a:ea typeface="Dancing Script"/>
                <a:cs typeface="Dancing Script"/>
                <a:sym typeface="Dancing Script"/>
              </a:rPr>
              <a:t>Methodology</a:t>
            </a:r>
          </a:p>
        </p:txBody>
      </p:sp>
      <p:sp>
        <p:nvSpPr>
          <p:cNvPr name="TextBox 4" id="4"/>
          <p:cNvSpPr txBox="true"/>
          <p:nvPr/>
        </p:nvSpPr>
        <p:spPr>
          <a:xfrm rot="0">
            <a:off x="7019659" y="4644117"/>
            <a:ext cx="11152667" cy="5353050"/>
          </a:xfrm>
          <a:prstGeom prst="rect">
            <a:avLst/>
          </a:prstGeom>
        </p:spPr>
        <p:txBody>
          <a:bodyPr anchor="t" rtlCol="false" tIns="0" lIns="0" bIns="0" rIns="0">
            <a:spAutoFit/>
          </a:bodyPr>
          <a:lstStyle/>
          <a:p>
            <a:pPr algn="l" marL="690879" indent="-345439" lvl="1">
              <a:lnSpc>
                <a:spcPts val="3839"/>
              </a:lnSpc>
              <a:spcBef>
                <a:spcPct val="0"/>
              </a:spcBef>
              <a:buFont typeface="Arial"/>
              <a:buChar char="•"/>
            </a:pPr>
            <a:r>
              <a:rPr lang="en-US" sz="3199">
                <a:solidFill>
                  <a:srgbClr val="000000"/>
                </a:solidFill>
                <a:latin typeface="Dancing Script"/>
                <a:ea typeface="Dancing Script"/>
                <a:cs typeface="Dancing Script"/>
                <a:sym typeface="Dancing Script"/>
              </a:rPr>
              <a:t>Data </a:t>
            </a:r>
            <a:r>
              <a:rPr lang="en-US" sz="3199">
                <a:solidFill>
                  <a:srgbClr val="000000"/>
                </a:solidFill>
                <a:latin typeface="Dancing Script"/>
                <a:ea typeface="Dancing Script"/>
                <a:cs typeface="Dancing Script"/>
                <a:sym typeface="Dancing Script"/>
              </a:rPr>
              <a:t>Preparation – Cleaned and preprocessed data using pandas and numpy.</a:t>
            </a:r>
          </a:p>
          <a:p>
            <a:pPr algn="l" marL="690879" indent="-345439" lvl="1">
              <a:lnSpc>
                <a:spcPts val="3839"/>
              </a:lnSpc>
              <a:spcBef>
                <a:spcPct val="0"/>
              </a:spcBef>
              <a:buFont typeface="Arial"/>
              <a:buChar char="•"/>
            </a:pPr>
            <a:r>
              <a:rPr lang="en-US" sz="3199">
                <a:solidFill>
                  <a:srgbClr val="000000"/>
                </a:solidFill>
                <a:latin typeface="Dancing Script"/>
                <a:ea typeface="Dancing Script"/>
                <a:cs typeface="Dancing Script"/>
                <a:sym typeface="Dancing Script"/>
              </a:rPr>
              <a:t>EDA &amp; Analysis – Used seaborn, matplotlib, and statsmodels for visualization and statistical insights.</a:t>
            </a:r>
          </a:p>
          <a:p>
            <a:pPr algn="l" marL="690879" indent="-345439" lvl="1">
              <a:lnSpc>
                <a:spcPts val="3839"/>
              </a:lnSpc>
              <a:spcBef>
                <a:spcPct val="0"/>
              </a:spcBef>
              <a:buFont typeface="Arial"/>
              <a:buChar char="•"/>
            </a:pPr>
            <a:r>
              <a:rPr lang="en-US" sz="3199">
                <a:solidFill>
                  <a:srgbClr val="000000"/>
                </a:solidFill>
                <a:latin typeface="Dancing Script"/>
                <a:ea typeface="Dancing Script"/>
                <a:cs typeface="Dancing Script"/>
                <a:sym typeface="Dancing Script"/>
              </a:rPr>
              <a:t>Feature Engineering &amp; Splitting – Selected key features and split data for training/testing.</a:t>
            </a:r>
          </a:p>
          <a:p>
            <a:pPr algn="l" marL="690879" indent="-345439" lvl="1">
              <a:lnSpc>
                <a:spcPts val="3839"/>
              </a:lnSpc>
              <a:spcBef>
                <a:spcPct val="0"/>
              </a:spcBef>
              <a:buFont typeface="Arial"/>
              <a:buChar char="•"/>
            </a:pPr>
            <a:r>
              <a:rPr lang="en-US" sz="3199">
                <a:solidFill>
                  <a:srgbClr val="000000"/>
                </a:solidFill>
                <a:latin typeface="Dancing Script"/>
                <a:ea typeface="Dancing Script"/>
                <a:cs typeface="Dancing Script"/>
                <a:sym typeface="Dancing Script"/>
              </a:rPr>
              <a:t>Predictive Modeling – Applied Logistic Regression, Linear Regression, and Random Forest, evaluated with sklearn.</a:t>
            </a:r>
          </a:p>
          <a:p>
            <a:pPr algn="l" marL="690879" indent="-345439" lvl="1">
              <a:lnSpc>
                <a:spcPts val="3839"/>
              </a:lnSpc>
              <a:spcBef>
                <a:spcPct val="0"/>
              </a:spcBef>
              <a:buFont typeface="Arial"/>
              <a:buChar char="•"/>
            </a:pPr>
            <a:r>
              <a:rPr lang="en-US" sz="3199">
                <a:solidFill>
                  <a:srgbClr val="000000"/>
                </a:solidFill>
                <a:latin typeface="Dancing Script"/>
                <a:ea typeface="Dancing Script"/>
                <a:cs typeface="Dancing Script"/>
                <a:sym typeface="Dancing Script"/>
              </a:rPr>
              <a:t>Visualization – Created interactive dashboards in Power BI to present insights.</a:t>
            </a:r>
          </a:p>
          <a:p>
            <a:pPr algn="l">
              <a:lnSpc>
                <a:spcPts val="383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7381" y="4852212"/>
            <a:ext cx="17293066" cy="2310228"/>
          </a:xfrm>
          <a:custGeom>
            <a:avLst/>
            <a:gdLst/>
            <a:ahLst/>
            <a:cxnLst/>
            <a:rect r="r" b="b" t="t" l="l"/>
            <a:pathLst>
              <a:path h="2310228" w="17293066">
                <a:moveTo>
                  <a:pt x="0" y="0"/>
                </a:moveTo>
                <a:lnTo>
                  <a:pt x="17293066" y="0"/>
                </a:lnTo>
                <a:lnTo>
                  <a:pt x="17293066" y="2310228"/>
                </a:lnTo>
                <a:lnTo>
                  <a:pt x="0" y="2310228"/>
                </a:lnTo>
                <a:lnTo>
                  <a:pt x="0" y="0"/>
                </a:lnTo>
                <a:close/>
              </a:path>
            </a:pathLst>
          </a:custGeom>
          <a:blipFill>
            <a:blip r:embed="rId2"/>
            <a:stretch>
              <a:fillRect l="0" t="0" r="0" b="0"/>
            </a:stretch>
          </a:blipFill>
        </p:spPr>
      </p:sp>
      <p:sp>
        <p:nvSpPr>
          <p:cNvPr name="TextBox 3" id="3"/>
          <p:cNvSpPr txBox="true"/>
          <p:nvPr/>
        </p:nvSpPr>
        <p:spPr>
          <a:xfrm rot="0">
            <a:off x="0" y="1657287"/>
            <a:ext cx="18288000" cy="2305050"/>
          </a:xfrm>
          <a:prstGeom prst="rect">
            <a:avLst/>
          </a:prstGeom>
        </p:spPr>
        <p:txBody>
          <a:bodyPr anchor="t" rtlCol="false" tIns="0" lIns="0" bIns="0" rIns="0">
            <a:spAutoFit/>
          </a:bodyPr>
          <a:lstStyle/>
          <a:p>
            <a:pPr algn="ctr">
              <a:lnSpc>
                <a:spcPts val="6000"/>
              </a:lnSpc>
              <a:spcBef>
                <a:spcPct val="0"/>
              </a:spcBef>
            </a:pPr>
            <a:r>
              <a:rPr lang="en-US" b="true" sz="5000">
                <a:solidFill>
                  <a:srgbClr val="000000"/>
                </a:solidFill>
                <a:latin typeface="Dancing Script Bold"/>
                <a:ea typeface="Dancing Script Bold"/>
                <a:cs typeface="Dancing Script Bold"/>
                <a:sym typeface="Dancing Script Bold"/>
              </a:rPr>
              <a:t>It was truly challenging, as all the data seemed manipulated. Suddenly, an idea struck me—I decided to examine the customers' ages and categorize them into segments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95229"/>
            <a:ext cx="16348020" cy="6539208"/>
          </a:xfrm>
          <a:custGeom>
            <a:avLst/>
            <a:gdLst/>
            <a:ahLst/>
            <a:cxnLst/>
            <a:rect r="r" b="b" t="t" l="l"/>
            <a:pathLst>
              <a:path h="6539208" w="16348020">
                <a:moveTo>
                  <a:pt x="0" y="0"/>
                </a:moveTo>
                <a:lnTo>
                  <a:pt x="16348020" y="0"/>
                </a:lnTo>
                <a:lnTo>
                  <a:pt x="16348020" y="6539208"/>
                </a:lnTo>
                <a:lnTo>
                  <a:pt x="0" y="6539208"/>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6356" y="224110"/>
            <a:ext cx="15463703" cy="9838781"/>
          </a:xfrm>
          <a:custGeom>
            <a:avLst/>
            <a:gdLst/>
            <a:ahLst/>
            <a:cxnLst/>
            <a:rect r="r" b="b" t="t" l="l"/>
            <a:pathLst>
              <a:path h="9838781" w="15463703">
                <a:moveTo>
                  <a:pt x="0" y="0"/>
                </a:moveTo>
                <a:lnTo>
                  <a:pt x="15463703" y="0"/>
                </a:lnTo>
                <a:lnTo>
                  <a:pt x="15463703" y="9838780"/>
                </a:lnTo>
                <a:lnTo>
                  <a:pt x="0" y="9838780"/>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44820" y="923925"/>
            <a:ext cx="13971159" cy="18726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Dancing Script"/>
                <a:ea typeface="Dancing Script"/>
                <a:cs typeface="Dancing Script"/>
                <a:sym typeface="Dancing Script"/>
              </a:rPr>
              <a:t>There </a:t>
            </a:r>
            <a:r>
              <a:rPr lang="en-US" sz="5399">
                <a:solidFill>
                  <a:srgbClr val="000000"/>
                </a:solidFill>
                <a:latin typeface="Dancing Script"/>
                <a:ea typeface="Dancing Script"/>
                <a:cs typeface="Dancing Script"/>
                <a:sym typeface="Dancing Script"/>
              </a:rPr>
              <a:t>is a noticeable difference in spending power across different age groups.</a:t>
            </a:r>
          </a:p>
        </p:txBody>
      </p:sp>
      <p:sp>
        <p:nvSpPr>
          <p:cNvPr name="TextBox 3" id="3"/>
          <p:cNvSpPr txBox="true"/>
          <p:nvPr/>
        </p:nvSpPr>
        <p:spPr>
          <a:xfrm rot="0">
            <a:off x="170402" y="3678554"/>
            <a:ext cx="18288000" cy="28251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Dancing Script"/>
                <a:ea typeface="Dancing Script"/>
                <a:cs typeface="Dancing Script"/>
                <a:sym typeface="Dancing Script"/>
              </a:rPr>
              <a:t>Among them, the group aged 41 to 65 makes up the major</a:t>
            </a:r>
            <a:r>
              <a:rPr lang="en-US" sz="5399">
                <a:solidFill>
                  <a:srgbClr val="000000"/>
                </a:solidFill>
                <a:latin typeface="Dancing Script"/>
                <a:ea typeface="Dancing Script"/>
                <a:cs typeface="Dancing Script"/>
                <a:sym typeface="Dancing Script"/>
              </a:rPr>
              <a:t>ity, followed by the group aged 26 to 40, then the group aged 18 to 25, and finally, the group over 65 (which can be understood as retirees).</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65069" y="3671888"/>
            <a:ext cx="17757862" cy="294322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Next, I delved into their spending habits by examining the product categories they purchased and how it changed over the years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6552" y="1146795"/>
            <a:ext cx="13534896" cy="8628496"/>
          </a:xfrm>
          <a:custGeom>
            <a:avLst/>
            <a:gdLst/>
            <a:ahLst/>
            <a:cxnLst/>
            <a:rect r="r" b="b" t="t" l="l"/>
            <a:pathLst>
              <a:path h="8628496" w="13534896">
                <a:moveTo>
                  <a:pt x="0" y="0"/>
                </a:moveTo>
                <a:lnTo>
                  <a:pt x="13534896" y="0"/>
                </a:lnTo>
                <a:lnTo>
                  <a:pt x="13534896" y="8628496"/>
                </a:lnTo>
                <a:lnTo>
                  <a:pt x="0" y="8628496"/>
                </a:lnTo>
                <a:lnTo>
                  <a:pt x="0" y="0"/>
                </a:lnTo>
                <a:close/>
              </a:path>
            </a:pathLst>
          </a:custGeom>
          <a:blipFill>
            <a:blip r:embed="rId2"/>
            <a:stretch>
              <a:fillRect l="0" t="0" r="0" b="0"/>
            </a:stretch>
          </a:blipFill>
        </p:spPr>
      </p:sp>
      <p:sp>
        <p:nvSpPr>
          <p:cNvPr name="TextBox 3" id="3"/>
          <p:cNvSpPr txBox="true"/>
          <p:nvPr/>
        </p:nvSpPr>
        <p:spPr>
          <a:xfrm rot="0">
            <a:off x="248068" y="165720"/>
            <a:ext cx="17148125"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Customers aged 41 - 65 purchase amount on each category</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4352925"/>
            <a:ext cx="18288000" cy="49053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The</a:t>
            </a:r>
            <a:r>
              <a:rPr lang="en-US" sz="6450">
                <a:solidFill>
                  <a:srgbClr val="000000"/>
                </a:solidFill>
                <a:latin typeface="Dancing Script"/>
                <a:ea typeface="Dancing Script"/>
                <a:cs typeface="Dancing Script"/>
                <a:sym typeface="Dancing Script"/>
              </a:rPr>
              <a:t> Books category stands out as the leading preference, showcasing the fastest growth rate among all segments. Interestingly, Toys emerge as the second most appealing category for this demographic, maintaining steady growth in average order value over time. </a:t>
            </a:r>
          </a:p>
        </p:txBody>
      </p:sp>
      <p:sp>
        <p:nvSpPr>
          <p:cNvPr name="TextBox 3" id="3"/>
          <p:cNvSpPr txBox="true"/>
          <p:nvPr/>
        </p:nvSpPr>
        <p:spPr>
          <a:xfrm rot="0">
            <a:off x="3086163" y="1028700"/>
            <a:ext cx="12513278" cy="196215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Observation on purchase behaviors of customers from age 41-65</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96951" y="1241462"/>
            <a:ext cx="13690663" cy="8744911"/>
          </a:xfrm>
          <a:custGeom>
            <a:avLst/>
            <a:gdLst/>
            <a:ahLst/>
            <a:cxnLst/>
            <a:rect r="r" b="b" t="t" l="l"/>
            <a:pathLst>
              <a:path h="8744911" w="13690663">
                <a:moveTo>
                  <a:pt x="0" y="0"/>
                </a:moveTo>
                <a:lnTo>
                  <a:pt x="13690663" y="0"/>
                </a:lnTo>
                <a:lnTo>
                  <a:pt x="13690663" y="8744911"/>
                </a:lnTo>
                <a:lnTo>
                  <a:pt x="0" y="8744911"/>
                </a:lnTo>
                <a:lnTo>
                  <a:pt x="0" y="0"/>
                </a:lnTo>
                <a:close/>
              </a:path>
            </a:pathLst>
          </a:custGeom>
          <a:blipFill>
            <a:blip r:embed="rId2"/>
            <a:stretch>
              <a:fillRect l="0" t="0" r="0" b="0"/>
            </a:stretch>
          </a:blipFill>
        </p:spPr>
      </p:sp>
      <p:sp>
        <p:nvSpPr>
          <p:cNvPr name="TextBox 3" id="3"/>
          <p:cNvSpPr txBox="true"/>
          <p:nvPr/>
        </p:nvSpPr>
        <p:spPr>
          <a:xfrm rot="0">
            <a:off x="430262" y="260387"/>
            <a:ext cx="17427476"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Customers aged 26 - 40 purchase amount on each category</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86163" y="612163"/>
            <a:ext cx="12513278" cy="196215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Observation on purchase behaviors of customers from age 26-40</a:t>
            </a:r>
          </a:p>
        </p:txBody>
      </p:sp>
      <p:sp>
        <p:nvSpPr>
          <p:cNvPr name="TextBox 3" id="3"/>
          <p:cNvSpPr txBox="true"/>
          <p:nvPr/>
        </p:nvSpPr>
        <p:spPr>
          <a:xfrm rot="0">
            <a:off x="0" y="4084957"/>
            <a:ext cx="18288000" cy="294322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Most categor</a:t>
            </a:r>
            <a:r>
              <a:rPr lang="en-US" sz="6450">
                <a:solidFill>
                  <a:srgbClr val="000000"/>
                </a:solidFill>
                <a:latin typeface="Dancing Script"/>
                <a:ea typeface="Dancing Script"/>
                <a:cs typeface="Dancing Script"/>
                <a:sym typeface="Dancing Script"/>
              </a:rPr>
              <a:t>ies have shown no significant change over time, except for Sports, which has declined dramatically over the past three years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0287" y="1516920"/>
            <a:ext cx="12707427" cy="8386902"/>
          </a:xfrm>
          <a:custGeom>
            <a:avLst/>
            <a:gdLst/>
            <a:ahLst/>
            <a:cxnLst/>
            <a:rect r="r" b="b" t="t" l="l"/>
            <a:pathLst>
              <a:path h="8386902" w="12707427">
                <a:moveTo>
                  <a:pt x="0" y="0"/>
                </a:moveTo>
                <a:lnTo>
                  <a:pt x="12707426" y="0"/>
                </a:lnTo>
                <a:lnTo>
                  <a:pt x="12707426" y="8386902"/>
                </a:lnTo>
                <a:lnTo>
                  <a:pt x="0" y="8386902"/>
                </a:lnTo>
                <a:lnTo>
                  <a:pt x="0" y="0"/>
                </a:lnTo>
                <a:close/>
              </a:path>
            </a:pathLst>
          </a:custGeom>
          <a:blipFill>
            <a:blip r:embed="rId2"/>
            <a:stretch>
              <a:fillRect l="0" t="0" r="0" b="0"/>
            </a:stretch>
          </a:blipFill>
        </p:spPr>
      </p:sp>
      <p:sp>
        <p:nvSpPr>
          <p:cNvPr name="TextBox 3" id="3"/>
          <p:cNvSpPr txBox="true"/>
          <p:nvPr/>
        </p:nvSpPr>
        <p:spPr>
          <a:xfrm rot="0">
            <a:off x="550664" y="260387"/>
            <a:ext cx="17186672"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Customers aged 18 - 25 purchase amount on each category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08924" y="1368335"/>
            <a:ext cx="7180929" cy="7550330"/>
          </a:xfrm>
          <a:custGeom>
            <a:avLst/>
            <a:gdLst/>
            <a:ahLst/>
            <a:cxnLst/>
            <a:rect r="r" b="b" t="t" l="l"/>
            <a:pathLst>
              <a:path h="7550330" w="7180929">
                <a:moveTo>
                  <a:pt x="0" y="0"/>
                </a:moveTo>
                <a:lnTo>
                  <a:pt x="7180930" y="0"/>
                </a:lnTo>
                <a:lnTo>
                  <a:pt x="7180930" y="7550330"/>
                </a:lnTo>
                <a:lnTo>
                  <a:pt x="0" y="7550330"/>
                </a:lnTo>
                <a:lnTo>
                  <a:pt x="0" y="0"/>
                </a:lnTo>
                <a:close/>
              </a:path>
            </a:pathLst>
          </a:custGeom>
          <a:blipFill>
            <a:blip r:embed="rId2"/>
            <a:stretch>
              <a:fillRect l="0" t="-41568" r="0" b="-27511"/>
            </a:stretch>
          </a:blipFill>
        </p:spPr>
      </p:sp>
      <p:sp>
        <p:nvSpPr>
          <p:cNvPr name="Freeform 3" id="3"/>
          <p:cNvSpPr/>
          <p:nvPr/>
        </p:nvSpPr>
        <p:spPr>
          <a:xfrm flipH="false" flipV="false" rot="0">
            <a:off x="1652806" y="2574530"/>
            <a:ext cx="7491194" cy="5137939"/>
          </a:xfrm>
          <a:custGeom>
            <a:avLst/>
            <a:gdLst/>
            <a:ahLst/>
            <a:cxnLst/>
            <a:rect r="r" b="b" t="t" l="l"/>
            <a:pathLst>
              <a:path h="5137939" w="7491194">
                <a:moveTo>
                  <a:pt x="0" y="0"/>
                </a:moveTo>
                <a:lnTo>
                  <a:pt x="7491194" y="0"/>
                </a:lnTo>
                <a:lnTo>
                  <a:pt x="7491194" y="5137940"/>
                </a:lnTo>
                <a:lnTo>
                  <a:pt x="0" y="5137940"/>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1378401" y="1358810"/>
            <a:ext cx="6483146" cy="809625"/>
          </a:xfrm>
          <a:prstGeom prst="rect">
            <a:avLst/>
          </a:prstGeom>
        </p:spPr>
        <p:txBody>
          <a:bodyPr anchor="t" rtlCol="false" tIns="0" lIns="0" bIns="0" rIns="0">
            <a:spAutoFit/>
          </a:bodyPr>
          <a:lstStyle/>
          <a:p>
            <a:pPr algn="r" marL="0" indent="0" lvl="0">
              <a:lnSpc>
                <a:spcPts val="6300"/>
              </a:lnSpc>
            </a:pPr>
            <a:r>
              <a:rPr lang="en-US" sz="5250">
                <a:solidFill>
                  <a:srgbClr val="000000"/>
                </a:solidFill>
                <a:latin typeface="Dancing Script"/>
                <a:ea typeface="Dancing Script"/>
                <a:cs typeface="Dancing Script"/>
                <a:sym typeface="Dancing Script"/>
              </a:rPr>
              <a:t>Data set information</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86163" y="612163"/>
            <a:ext cx="12513278" cy="196215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Observation on purchase behaviors of customers from age 18-25</a:t>
            </a:r>
          </a:p>
        </p:txBody>
      </p:sp>
      <p:sp>
        <p:nvSpPr>
          <p:cNvPr name="TextBox 3" id="3"/>
          <p:cNvSpPr txBox="true"/>
          <p:nvPr/>
        </p:nvSpPr>
        <p:spPr>
          <a:xfrm rot="0">
            <a:off x="0" y="3535885"/>
            <a:ext cx="18288000" cy="392430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In contrast to the 26–40 age group, young consumers aged 18–25 show a grow</a:t>
            </a:r>
            <a:r>
              <a:rPr lang="en-US" sz="6450">
                <a:solidFill>
                  <a:srgbClr val="000000"/>
                </a:solidFill>
                <a:latin typeface="Dancing Script"/>
                <a:ea typeface="Dancing Script"/>
                <a:cs typeface="Dancing Script"/>
                <a:sym typeface="Dancing Script"/>
              </a:rPr>
              <a:t>ing trend in purchasing Sports, Clothing, Electronics, and Beauty products, while other categories have declined in average order value.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19115" y="1806910"/>
            <a:ext cx="12382034" cy="7831636"/>
          </a:xfrm>
          <a:custGeom>
            <a:avLst/>
            <a:gdLst/>
            <a:ahLst/>
            <a:cxnLst/>
            <a:rect r="r" b="b" t="t" l="l"/>
            <a:pathLst>
              <a:path h="7831636" w="12382034">
                <a:moveTo>
                  <a:pt x="0" y="0"/>
                </a:moveTo>
                <a:lnTo>
                  <a:pt x="12382034" y="0"/>
                </a:lnTo>
                <a:lnTo>
                  <a:pt x="12382034" y="7831636"/>
                </a:lnTo>
                <a:lnTo>
                  <a:pt x="0" y="7831636"/>
                </a:lnTo>
                <a:lnTo>
                  <a:pt x="0" y="0"/>
                </a:lnTo>
                <a:close/>
              </a:path>
            </a:pathLst>
          </a:custGeom>
          <a:blipFill>
            <a:blip r:embed="rId2"/>
            <a:stretch>
              <a:fillRect l="0" t="0" r="0" b="0"/>
            </a:stretch>
          </a:blipFill>
        </p:spPr>
      </p:sp>
      <p:sp>
        <p:nvSpPr>
          <p:cNvPr name="TextBox 3" id="3"/>
          <p:cNvSpPr txBox="true"/>
          <p:nvPr/>
        </p:nvSpPr>
        <p:spPr>
          <a:xfrm rot="0">
            <a:off x="427360" y="260387"/>
            <a:ext cx="17433280"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Customers aged above 65 purchase amount on each category</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4652962"/>
            <a:ext cx="18288000" cy="196215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In the 65+ age group, the focus is primar</a:t>
            </a:r>
            <a:r>
              <a:rPr lang="en-US" sz="6450">
                <a:solidFill>
                  <a:srgbClr val="000000"/>
                </a:solidFill>
                <a:latin typeface="Dancing Script"/>
                <a:ea typeface="Dancing Script"/>
                <a:cs typeface="Dancing Script"/>
                <a:sym typeface="Dancing Script"/>
              </a:rPr>
              <a:t>ily on purchasing Sports, Electronics, and Grocery products.</a:t>
            </a:r>
          </a:p>
        </p:txBody>
      </p:sp>
      <p:sp>
        <p:nvSpPr>
          <p:cNvPr name="TextBox 3" id="3"/>
          <p:cNvSpPr txBox="true"/>
          <p:nvPr/>
        </p:nvSpPr>
        <p:spPr>
          <a:xfrm rot="0">
            <a:off x="3086163" y="612163"/>
            <a:ext cx="12513278" cy="1962150"/>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Observation on purchase behaviors of customers from age above 65</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1046" y="485775"/>
            <a:ext cx="5988397" cy="1076325"/>
          </a:xfrm>
          <a:prstGeom prst="rect">
            <a:avLst/>
          </a:prstGeom>
        </p:spPr>
        <p:txBody>
          <a:bodyPr anchor="t" rtlCol="false" tIns="0" lIns="0" bIns="0" rIns="0">
            <a:spAutoFit/>
          </a:bodyPr>
          <a:lstStyle/>
          <a:p>
            <a:pPr algn="ctr">
              <a:lnSpc>
                <a:spcPts val="8459"/>
              </a:lnSpc>
              <a:spcBef>
                <a:spcPct val="0"/>
              </a:spcBef>
            </a:pPr>
            <a:r>
              <a:rPr lang="en-US" b="true" sz="7049">
                <a:solidFill>
                  <a:srgbClr val="000000"/>
                </a:solidFill>
                <a:latin typeface="Dancing Script Bold"/>
                <a:ea typeface="Dancing Script Bold"/>
                <a:cs typeface="Dancing Script Bold"/>
                <a:sym typeface="Dancing Script Bold"/>
              </a:rPr>
              <a:t>General conclusion</a:t>
            </a:r>
          </a:p>
        </p:txBody>
      </p:sp>
      <p:sp>
        <p:nvSpPr>
          <p:cNvPr name="TextBox 3" id="3"/>
          <p:cNvSpPr txBox="true"/>
          <p:nvPr/>
        </p:nvSpPr>
        <p:spPr>
          <a:xfrm rot="0">
            <a:off x="1028700" y="1964403"/>
            <a:ext cx="8443912"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Dom</a:t>
            </a:r>
            <a:r>
              <a:rPr lang="en-US" sz="6450">
                <a:solidFill>
                  <a:srgbClr val="000000"/>
                </a:solidFill>
                <a:latin typeface="Dancing Script"/>
                <a:ea typeface="Dancing Script"/>
                <a:cs typeface="Dancing Script"/>
                <a:sym typeface="Dancing Script"/>
              </a:rPr>
              <a:t>inant Customer Segment</a:t>
            </a:r>
          </a:p>
        </p:txBody>
      </p:sp>
      <p:sp>
        <p:nvSpPr>
          <p:cNvPr name="TextBox 4" id="4"/>
          <p:cNvSpPr txBox="true"/>
          <p:nvPr/>
        </p:nvSpPr>
        <p:spPr>
          <a:xfrm rot="0">
            <a:off x="650030" y="3345528"/>
            <a:ext cx="16609270" cy="5886450"/>
          </a:xfrm>
          <a:prstGeom prst="rect">
            <a:avLst/>
          </a:prstGeom>
        </p:spPr>
        <p:txBody>
          <a:bodyPr anchor="t" rtlCol="false" tIns="0" lIns="0" bIns="0" rIns="0">
            <a:spAutoFit/>
          </a:bodyPr>
          <a:lstStyle/>
          <a:p>
            <a:pPr algn="just" marL="1392555" indent="-696278" lvl="1">
              <a:lnSpc>
                <a:spcPts val="7739"/>
              </a:lnSpc>
              <a:buFont typeface="Arial"/>
              <a:buChar char="•"/>
            </a:pPr>
            <a:r>
              <a:rPr lang="en-US" sz="6450">
                <a:solidFill>
                  <a:srgbClr val="000000"/>
                </a:solidFill>
                <a:latin typeface="Dancing Script"/>
                <a:ea typeface="Dancing Script"/>
                <a:cs typeface="Dancing Script"/>
                <a:sym typeface="Dancing Script"/>
              </a:rPr>
              <a:t>The 41–65 age group contr</a:t>
            </a:r>
            <a:r>
              <a:rPr lang="en-US" sz="6450">
                <a:solidFill>
                  <a:srgbClr val="000000"/>
                </a:solidFill>
                <a:latin typeface="Dancing Script"/>
                <a:ea typeface="Dancing Script"/>
                <a:cs typeface="Dancing Script"/>
                <a:sym typeface="Dancing Script"/>
              </a:rPr>
              <a:t>ibutes the most to overall revenue, making them a crucial target audience.</a:t>
            </a:r>
          </a:p>
          <a:p>
            <a:pPr algn="just" marL="1392555" indent="-696278" lvl="1">
              <a:lnSpc>
                <a:spcPts val="7739"/>
              </a:lnSpc>
              <a:buFont typeface="Arial"/>
              <a:buChar char="•"/>
            </a:pPr>
            <a:r>
              <a:rPr lang="en-US" sz="6450">
                <a:solidFill>
                  <a:srgbClr val="000000"/>
                </a:solidFill>
                <a:latin typeface="Dancing Script"/>
                <a:ea typeface="Dancing Script"/>
                <a:cs typeface="Dancing Script"/>
                <a:sym typeface="Dancing Script"/>
              </a:rPr>
              <a:t>Within this group, Books and Home &amp; Kitchen drive significant revenue, with Books showing the highest growth rate.</a:t>
            </a:r>
          </a:p>
          <a:p>
            <a:pPr algn="just">
              <a:lnSpc>
                <a:spcPts val="7739"/>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36839" y="424561"/>
            <a:ext cx="12085737" cy="981075"/>
          </a:xfrm>
          <a:prstGeom prst="rect">
            <a:avLst/>
          </a:prstGeom>
        </p:spPr>
        <p:txBody>
          <a:bodyPr anchor="t" rtlCol="false" tIns="0" lIns="0" bIns="0" rIns="0">
            <a:spAutoFit/>
          </a:bodyPr>
          <a:lstStyle/>
          <a:p>
            <a:pPr algn="just">
              <a:lnSpc>
                <a:spcPts val="7739"/>
              </a:lnSpc>
              <a:spcBef>
                <a:spcPct val="0"/>
              </a:spcBef>
            </a:pPr>
            <a:r>
              <a:rPr lang="en-US" sz="6450">
                <a:solidFill>
                  <a:srgbClr val="000000"/>
                </a:solidFill>
                <a:latin typeface="Dancing Script"/>
                <a:ea typeface="Dancing Script"/>
                <a:cs typeface="Dancing Script"/>
                <a:sym typeface="Dancing Script"/>
              </a:rPr>
              <a:t>Sh</a:t>
            </a:r>
            <a:r>
              <a:rPr lang="en-US" sz="6450">
                <a:solidFill>
                  <a:srgbClr val="000000"/>
                </a:solidFill>
                <a:latin typeface="Dancing Script"/>
                <a:ea typeface="Dancing Script"/>
                <a:cs typeface="Dancing Script"/>
                <a:sym typeface="Dancing Script"/>
              </a:rPr>
              <a:t>ifting Category Preferences by Age</a:t>
            </a:r>
          </a:p>
        </p:txBody>
      </p:sp>
      <p:sp>
        <p:nvSpPr>
          <p:cNvPr name="TextBox 3" id="3"/>
          <p:cNvSpPr txBox="true"/>
          <p:nvPr/>
        </p:nvSpPr>
        <p:spPr>
          <a:xfrm rot="0">
            <a:off x="0" y="1888669"/>
            <a:ext cx="18288000" cy="8829675"/>
          </a:xfrm>
          <a:prstGeom prst="rect">
            <a:avLst/>
          </a:prstGeom>
        </p:spPr>
        <p:txBody>
          <a:bodyPr anchor="t" rtlCol="false" tIns="0" lIns="0" bIns="0" rIns="0">
            <a:spAutoFit/>
          </a:bodyPr>
          <a:lstStyle/>
          <a:p>
            <a:pPr algn="just"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26–40 age group: Stable purchasing behavior, except for Sports, wh</a:t>
            </a:r>
            <a:r>
              <a:rPr lang="en-US" sz="6450">
                <a:solidFill>
                  <a:srgbClr val="000000"/>
                </a:solidFill>
                <a:latin typeface="Dancing Script"/>
                <a:ea typeface="Dancing Script"/>
                <a:cs typeface="Dancing Script"/>
                <a:sym typeface="Dancing Script"/>
              </a:rPr>
              <a:t>ich has declined sharply.</a:t>
            </a:r>
          </a:p>
          <a:p>
            <a:pPr algn="just"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18–25 age group: Growing interest in Sports, Clothing, Electronics, and Beauty, while other categories are losing traction.</a:t>
            </a:r>
          </a:p>
          <a:p>
            <a:pPr algn="just"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65+ age group: Focused on Sports, Electronics, and Grocery, indicating demand for practical and entertainment-related products.</a:t>
            </a:r>
          </a:p>
          <a:p>
            <a:pPr algn="just">
              <a:lnSpc>
                <a:spcPts val="773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4768" y="538162"/>
            <a:ext cx="8406110"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Cate</a:t>
            </a:r>
            <a:r>
              <a:rPr lang="en-US" sz="6450">
                <a:solidFill>
                  <a:srgbClr val="000000"/>
                </a:solidFill>
                <a:latin typeface="Dancing Script"/>
                <a:ea typeface="Dancing Script"/>
                <a:cs typeface="Dancing Script"/>
                <a:sym typeface="Dancing Script"/>
              </a:rPr>
              <a:t>gory Growth Trends</a:t>
            </a:r>
          </a:p>
        </p:txBody>
      </p:sp>
      <p:sp>
        <p:nvSpPr>
          <p:cNvPr name="TextBox 3" id="3"/>
          <p:cNvSpPr txBox="true"/>
          <p:nvPr/>
        </p:nvSpPr>
        <p:spPr>
          <a:xfrm rot="0">
            <a:off x="1028700" y="1519237"/>
            <a:ext cx="17259300" cy="8401050"/>
          </a:xfrm>
          <a:prstGeom prst="rect">
            <a:avLst/>
          </a:prstGeom>
        </p:spPr>
        <p:txBody>
          <a:bodyPr anchor="t" rtlCol="false" tIns="0" lIns="0" bIns="0" rIns="0">
            <a:spAutoFit/>
          </a:bodyPr>
          <a:lstStyle/>
          <a:p>
            <a:pPr algn="l" marL="1327787" indent="-663893" lvl="1">
              <a:lnSpc>
                <a:spcPts val="7380"/>
              </a:lnSpc>
              <a:buFont typeface="Arial"/>
              <a:buChar char="•"/>
            </a:pPr>
            <a:r>
              <a:rPr lang="en-US" sz="6150">
                <a:solidFill>
                  <a:srgbClr val="000000"/>
                </a:solidFill>
                <a:latin typeface="Dancing Script"/>
                <a:ea typeface="Dancing Script"/>
                <a:cs typeface="Dancing Script"/>
                <a:sym typeface="Dancing Script"/>
              </a:rPr>
              <a:t>Home &amp; Kitchen experienced the fastest-growing average order value over the past three years, signaling an opportunity for further expansion.</a:t>
            </a:r>
          </a:p>
          <a:p>
            <a:pPr algn="l" marL="1327787" indent="-663893" lvl="1">
              <a:lnSpc>
                <a:spcPts val="7380"/>
              </a:lnSpc>
              <a:buFont typeface="Arial"/>
              <a:buChar char="•"/>
            </a:pPr>
            <a:r>
              <a:rPr lang="en-US" sz="6150">
                <a:solidFill>
                  <a:srgbClr val="000000"/>
                </a:solidFill>
                <a:latin typeface="Dancing Script"/>
                <a:ea typeface="Dancing Script"/>
                <a:cs typeface="Dancing Script"/>
                <a:sym typeface="Dancing Script"/>
              </a:rPr>
              <a:t>Toys are gaining steady traction among the 41–65 age group, suggesting a potential market for gifts or family-oriented purchases.</a:t>
            </a:r>
          </a:p>
          <a:p>
            <a:pPr algn="l" marL="1327787" indent="-663893" lvl="1">
              <a:lnSpc>
                <a:spcPts val="7380"/>
              </a:lnSpc>
              <a:buFont typeface="Arial"/>
              <a:buChar char="•"/>
            </a:pPr>
            <a:r>
              <a:rPr lang="en-US" sz="6150">
                <a:solidFill>
                  <a:srgbClr val="000000"/>
                </a:solidFill>
                <a:latin typeface="Dancing Script"/>
                <a:ea typeface="Dancing Script"/>
                <a:cs typeface="Dancing Script"/>
                <a:sym typeface="Dancing Script"/>
              </a:rPr>
              <a:t>Sports category decline among 26–40-year-olds may indicate shifting interests, requiring strategy adjustments.</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82753" y="538162"/>
            <a:ext cx="16576547" cy="1019175"/>
          </a:xfrm>
          <a:prstGeom prst="rect">
            <a:avLst/>
          </a:prstGeom>
        </p:spPr>
        <p:txBody>
          <a:bodyPr anchor="t" rtlCol="false" tIns="0" lIns="0" bIns="0" rIns="0">
            <a:spAutoFit/>
          </a:bodyPr>
          <a:lstStyle/>
          <a:p>
            <a:pPr algn="ctr">
              <a:lnSpc>
                <a:spcPts val="8099"/>
              </a:lnSpc>
              <a:spcBef>
                <a:spcPct val="0"/>
              </a:spcBef>
            </a:pPr>
            <a:r>
              <a:rPr lang="en-US" sz="6749">
                <a:solidFill>
                  <a:srgbClr val="000000"/>
                </a:solidFill>
                <a:latin typeface="Dancing Script"/>
                <a:ea typeface="Dancing Script"/>
                <a:cs typeface="Dancing Script"/>
                <a:sym typeface="Dancing Script"/>
              </a:rPr>
              <a:t>Recommendat</a:t>
            </a:r>
            <a:r>
              <a:rPr lang="en-US" sz="6749">
                <a:solidFill>
                  <a:srgbClr val="000000"/>
                </a:solidFill>
                <a:latin typeface="Dancing Script"/>
                <a:ea typeface="Dancing Script"/>
                <a:cs typeface="Dancing Script"/>
                <a:sym typeface="Dancing Script"/>
              </a:rPr>
              <a:t>ions for E-Commerce Business</a:t>
            </a:r>
          </a:p>
        </p:txBody>
      </p:sp>
      <p:sp>
        <p:nvSpPr>
          <p:cNvPr name="TextBox 3" id="3"/>
          <p:cNvSpPr txBox="true"/>
          <p:nvPr/>
        </p:nvSpPr>
        <p:spPr>
          <a:xfrm rot="0">
            <a:off x="682753" y="1746440"/>
            <a:ext cx="15407812" cy="981075"/>
          </a:xfrm>
          <a:prstGeom prst="rect">
            <a:avLst/>
          </a:prstGeom>
        </p:spPr>
        <p:txBody>
          <a:bodyPr anchor="t" rtlCol="false" tIns="0" lIns="0" bIns="0" rIns="0">
            <a:spAutoFit/>
          </a:bodyPr>
          <a:lstStyle/>
          <a:p>
            <a:pPr algn="l">
              <a:lnSpc>
                <a:spcPts val="7739"/>
              </a:lnSpc>
              <a:spcBef>
                <a:spcPct val="0"/>
              </a:spcBef>
            </a:pPr>
            <a:r>
              <a:rPr lang="en-US" sz="6450">
                <a:solidFill>
                  <a:srgbClr val="000000"/>
                </a:solidFill>
                <a:latin typeface="Dancing Script"/>
                <a:ea typeface="Dancing Script"/>
                <a:cs typeface="Dancing Script"/>
                <a:sym typeface="Dancing Script"/>
              </a:rPr>
              <a:t>Prior</a:t>
            </a:r>
            <a:r>
              <a:rPr lang="en-US" sz="6450">
                <a:solidFill>
                  <a:srgbClr val="000000"/>
                </a:solidFill>
                <a:latin typeface="Dancing Script"/>
                <a:ea typeface="Dancing Script"/>
                <a:cs typeface="Dancing Script"/>
                <a:sym typeface="Dancing Script"/>
              </a:rPr>
              <a:t>itize High-Value Customer Segments</a:t>
            </a:r>
          </a:p>
        </p:txBody>
      </p:sp>
      <p:sp>
        <p:nvSpPr>
          <p:cNvPr name="TextBox 4" id="4"/>
          <p:cNvSpPr txBox="true"/>
          <p:nvPr/>
        </p:nvSpPr>
        <p:spPr>
          <a:xfrm rot="0">
            <a:off x="0" y="3327616"/>
            <a:ext cx="18288000" cy="4905375"/>
          </a:xfrm>
          <a:prstGeom prst="rect">
            <a:avLst/>
          </a:prstGeom>
        </p:spPr>
        <p:txBody>
          <a:bodyPr anchor="t" rtlCol="false" tIns="0" lIns="0" bIns="0" rIns="0">
            <a:spAutoFit/>
          </a:bodyPr>
          <a:lstStyle/>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Focus market</a:t>
            </a:r>
            <a:r>
              <a:rPr lang="en-US" sz="6450">
                <a:solidFill>
                  <a:srgbClr val="000000"/>
                </a:solidFill>
                <a:latin typeface="Dancing Script"/>
                <a:ea typeface="Dancing Script"/>
                <a:cs typeface="Dancing Script"/>
                <a:sym typeface="Dancing Script"/>
              </a:rPr>
              <a:t>ing efforts on the 41–65 age group, as they generate the most revenue.</a:t>
            </a:r>
          </a:p>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Enhance promotions for Books and Home &amp; Kitchen products, leveraging their high growth.</a:t>
            </a:r>
          </a:p>
          <a:p>
            <a:pPr algn="l">
              <a:lnSpc>
                <a:spcPts val="7739"/>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6218" y="752659"/>
            <a:ext cx="12109549"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Optim</a:t>
            </a:r>
            <a:r>
              <a:rPr lang="en-US" sz="6450">
                <a:solidFill>
                  <a:srgbClr val="000000"/>
                </a:solidFill>
                <a:latin typeface="Dancing Script"/>
                <a:ea typeface="Dancing Script"/>
                <a:cs typeface="Dancing Script"/>
                <a:sym typeface="Dancing Script"/>
              </a:rPr>
              <a:t>ize Product Strategies by Age Group</a:t>
            </a:r>
          </a:p>
        </p:txBody>
      </p:sp>
      <p:sp>
        <p:nvSpPr>
          <p:cNvPr name="TextBox 3" id="3"/>
          <p:cNvSpPr txBox="true"/>
          <p:nvPr/>
        </p:nvSpPr>
        <p:spPr>
          <a:xfrm rot="0">
            <a:off x="0" y="1894610"/>
            <a:ext cx="16230600" cy="8772525"/>
          </a:xfrm>
          <a:prstGeom prst="rect">
            <a:avLst/>
          </a:prstGeom>
        </p:spPr>
        <p:txBody>
          <a:bodyPr anchor="t" rtlCol="false" tIns="0" lIns="0" bIns="0" rIns="0">
            <a:spAutoFit/>
          </a:bodyPr>
          <a:lstStyle/>
          <a:p>
            <a:pPr algn="l" marL="1241429" indent="-620714" lvl="1">
              <a:lnSpc>
                <a:spcPts val="6900"/>
              </a:lnSpc>
              <a:spcBef>
                <a:spcPct val="0"/>
              </a:spcBef>
              <a:buFont typeface="Arial"/>
              <a:buChar char="•"/>
            </a:pPr>
            <a:r>
              <a:rPr lang="en-US" sz="5750">
                <a:solidFill>
                  <a:srgbClr val="000000"/>
                </a:solidFill>
                <a:latin typeface="Dancing Script"/>
                <a:ea typeface="Dancing Script"/>
                <a:cs typeface="Dancing Script"/>
                <a:sym typeface="Dancing Script"/>
              </a:rPr>
              <a:t>18–25: Invest in targeted promotions for Sports, Clothing, Electron</a:t>
            </a:r>
            <a:r>
              <a:rPr lang="en-US" sz="5750">
                <a:solidFill>
                  <a:srgbClr val="000000"/>
                </a:solidFill>
                <a:latin typeface="Dancing Script"/>
                <a:ea typeface="Dancing Script"/>
                <a:cs typeface="Dancing Script"/>
                <a:sym typeface="Dancing Script"/>
              </a:rPr>
              <a:t>ics, and Beauty products through influencer marketing and social media campaigns.</a:t>
            </a:r>
          </a:p>
          <a:p>
            <a:pPr algn="l" marL="1241429" indent="-620714" lvl="1">
              <a:lnSpc>
                <a:spcPts val="6900"/>
              </a:lnSpc>
              <a:spcBef>
                <a:spcPct val="0"/>
              </a:spcBef>
              <a:buFont typeface="Arial"/>
              <a:buChar char="•"/>
            </a:pPr>
            <a:r>
              <a:rPr lang="en-US" sz="5750">
                <a:solidFill>
                  <a:srgbClr val="000000"/>
                </a:solidFill>
                <a:latin typeface="Dancing Script"/>
                <a:ea typeface="Dancing Script"/>
                <a:cs typeface="Dancing Script"/>
                <a:sym typeface="Dancing Script"/>
              </a:rPr>
              <a:t>26–40: Investigate the reasons behind the decline in Sports sales and consider repositioning or bundling strategies.</a:t>
            </a:r>
          </a:p>
          <a:p>
            <a:pPr algn="l" marL="1241429" indent="-620714" lvl="1">
              <a:lnSpc>
                <a:spcPts val="6900"/>
              </a:lnSpc>
              <a:spcBef>
                <a:spcPct val="0"/>
              </a:spcBef>
              <a:buFont typeface="Arial"/>
              <a:buChar char="•"/>
            </a:pPr>
            <a:r>
              <a:rPr lang="en-US" sz="5750">
                <a:solidFill>
                  <a:srgbClr val="000000"/>
                </a:solidFill>
                <a:latin typeface="Dancing Script"/>
                <a:ea typeface="Dancing Script"/>
                <a:cs typeface="Dancing Script"/>
                <a:sym typeface="Dancing Script"/>
              </a:rPr>
              <a:t>65+: Improve the shopping experience for Sports, Electronics, and Grocery categories, possibly with loyalty programs or senior-friendly promotions.</a:t>
            </a:r>
          </a:p>
          <a:p>
            <a:pPr algn="l">
              <a:lnSpc>
                <a:spcPts val="6900"/>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3659" y="538162"/>
            <a:ext cx="13099852"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Levera</a:t>
            </a:r>
            <a:r>
              <a:rPr lang="en-US" sz="6450">
                <a:solidFill>
                  <a:srgbClr val="000000"/>
                </a:solidFill>
                <a:latin typeface="Dancing Script"/>
                <a:ea typeface="Dancing Script"/>
                <a:cs typeface="Dancing Script"/>
                <a:sym typeface="Dancing Script"/>
              </a:rPr>
              <a:t>ge Seasonal &amp; Personalized Marketing</a:t>
            </a:r>
          </a:p>
        </p:txBody>
      </p:sp>
      <p:sp>
        <p:nvSpPr>
          <p:cNvPr name="TextBox 3" id="3"/>
          <p:cNvSpPr txBox="true"/>
          <p:nvPr/>
        </p:nvSpPr>
        <p:spPr>
          <a:xfrm rot="0">
            <a:off x="0" y="2305207"/>
            <a:ext cx="18288000" cy="4905375"/>
          </a:xfrm>
          <a:prstGeom prst="rect">
            <a:avLst/>
          </a:prstGeom>
        </p:spPr>
        <p:txBody>
          <a:bodyPr anchor="t" rtlCol="false" tIns="0" lIns="0" bIns="0" rIns="0">
            <a:spAutoFit/>
          </a:bodyPr>
          <a:lstStyle/>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Offer personal</a:t>
            </a:r>
            <a:r>
              <a:rPr lang="en-US" sz="6450">
                <a:solidFill>
                  <a:srgbClr val="000000"/>
                </a:solidFill>
                <a:latin typeface="Dancing Script"/>
                <a:ea typeface="Dancing Script"/>
                <a:cs typeface="Dancing Script"/>
                <a:sym typeface="Dancing Script"/>
              </a:rPr>
              <a:t>ized recommendations based on purchase behavior, especially for the 41–65 segment.</a:t>
            </a:r>
          </a:p>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Run seasonal discounts and bundled offers for high-growth categories like Home &amp; Kitchen and Toys.</a:t>
            </a:r>
          </a:p>
          <a:p>
            <a:pPr algn="l">
              <a:lnSpc>
                <a:spcPts val="7739"/>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38162"/>
            <a:ext cx="9538246" cy="981075"/>
          </a:xfrm>
          <a:prstGeom prst="rect">
            <a:avLst/>
          </a:prstGeom>
        </p:spPr>
        <p:txBody>
          <a:bodyPr anchor="t" rtlCol="false" tIns="0" lIns="0" bIns="0" rIns="0">
            <a:spAutoFit/>
          </a:bodyPr>
          <a:lstStyle/>
          <a:p>
            <a:pPr algn="ctr">
              <a:lnSpc>
                <a:spcPts val="7739"/>
              </a:lnSpc>
              <a:spcBef>
                <a:spcPct val="0"/>
              </a:spcBef>
            </a:pPr>
            <a:r>
              <a:rPr lang="en-US" sz="6450">
                <a:solidFill>
                  <a:srgbClr val="000000"/>
                </a:solidFill>
                <a:latin typeface="Dancing Script"/>
                <a:ea typeface="Dancing Script"/>
                <a:cs typeface="Dancing Script"/>
                <a:sym typeface="Dancing Script"/>
              </a:rPr>
              <a:t>A</a:t>
            </a:r>
            <a:r>
              <a:rPr lang="en-US" sz="6450">
                <a:solidFill>
                  <a:srgbClr val="000000"/>
                </a:solidFill>
                <a:latin typeface="Dancing Script"/>
                <a:ea typeface="Dancing Script"/>
                <a:cs typeface="Dancing Script"/>
                <a:sym typeface="Dancing Script"/>
              </a:rPr>
              <a:t>ddress the Declining Categories</a:t>
            </a:r>
          </a:p>
        </p:txBody>
      </p:sp>
      <p:sp>
        <p:nvSpPr>
          <p:cNvPr name="TextBox 3" id="3"/>
          <p:cNvSpPr txBox="true"/>
          <p:nvPr/>
        </p:nvSpPr>
        <p:spPr>
          <a:xfrm rot="0">
            <a:off x="0" y="1926536"/>
            <a:ext cx="18288000" cy="5886450"/>
          </a:xfrm>
          <a:prstGeom prst="rect">
            <a:avLst/>
          </a:prstGeom>
        </p:spPr>
        <p:txBody>
          <a:bodyPr anchor="t" rtlCol="false" tIns="0" lIns="0" bIns="0" rIns="0">
            <a:spAutoFit/>
          </a:bodyPr>
          <a:lstStyle/>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Conduct deeper analys</a:t>
            </a:r>
            <a:r>
              <a:rPr lang="en-US" sz="6450">
                <a:solidFill>
                  <a:srgbClr val="000000"/>
                </a:solidFill>
                <a:latin typeface="Dancing Script"/>
                <a:ea typeface="Dancing Script"/>
                <a:cs typeface="Dancing Script"/>
                <a:sym typeface="Dancing Script"/>
              </a:rPr>
              <a:t>is on why Sports is declining in the 26–40 group. Consider repositioning it with fitness trends or home workout solutions.</a:t>
            </a:r>
          </a:p>
          <a:p>
            <a:pPr algn="l" marL="1392555" indent="-696278" lvl="1">
              <a:lnSpc>
                <a:spcPts val="7739"/>
              </a:lnSpc>
              <a:spcBef>
                <a:spcPct val="0"/>
              </a:spcBef>
              <a:buFont typeface="Arial"/>
              <a:buChar char="•"/>
            </a:pPr>
            <a:r>
              <a:rPr lang="en-US" sz="6450">
                <a:solidFill>
                  <a:srgbClr val="000000"/>
                </a:solidFill>
                <a:latin typeface="Dancing Script"/>
                <a:ea typeface="Dancing Script"/>
                <a:cs typeface="Dancing Script"/>
                <a:sym typeface="Dancing Script"/>
              </a:rPr>
              <a:t>Identify declining categories in the 18–25 group and explore product innovation or rebranding.</a:t>
            </a:r>
          </a:p>
          <a:p>
            <a:pPr algn="l">
              <a:lnSpc>
                <a:spcPts val="77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D1C9C2"/>
        </a:solidFill>
      </p:bgPr>
    </p:bg>
    <p:spTree>
      <p:nvGrpSpPr>
        <p:cNvPr id="1" name=""/>
        <p:cNvGrpSpPr/>
        <p:nvPr/>
      </p:nvGrpSpPr>
      <p:grpSpPr>
        <a:xfrm>
          <a:off x="0" y="0"/>
          <a:ext cx="0" cy="0"/>
          <a:chOff x="0" y="0"/>
          <a:chExt cx="0" cy="0"/>
        </a:xfrm>
      </p:grpSpPr>
      <p:sp>
        <p:nvSpPr>
          <p:cNvPr name="TextBox 2" id="2"/>
          <p:cNvSpPr txBox="true"/>
          <p:nvPr/>
        </p:nvSpPr>
        <p:spPr>
          <a:xfrm rot="0">
            <a:off x="1687900" y="1793251"/>
            <a:ext cx="4646182" cy="1981200"/>
          </a:xfrm>
          <a:prstGeom prst="rect">
            <a:avLst/>
          </a:prstGeom>
        </p:spPr>
        <p:txBody>
          <a:bodyPr anchor="t" rtlCol="false" tIns="0" lIns="0" bIns="0" rIns="0">
            <a:spAutoFit/>
          </a:bodyPr>
          <a:lstStyle/>
          <a:p>
            <a:pPr algn="l" marL="0" indent="0" lvl="0">
              <a:lnSpc>
                <a:spcPts val="7829"/>
              </a:lnSpc>
            </a:pPr>
            <a:r>
              <a:rPr lang="en-US" sz="6524">
                <a:solidFill>
                  <a:srgbClr val="FFFFFF"/>
                </a:solidFill>
                <a:latin typeface="Dancing Script"/>
                <a:ea typeface="Dancing Script"/>
                <a:cs typeface="Dancing Script"/>
                <a:sym typeface="Dancing Script"/>
              </a:rPr>
              <a:t>Data type changing</a:t>
            </a:r>
          </a:p>
        </p:txBody>
      </p:sp>
      <p:sp>
        <p:nvSpPr>
          <p:cNvPr name="TextBox 3" id="3"/>
          <p:cNvSpPr txBox="true"/>
          <p:nvPr/>
        </p:nvSpPr>
        <p:spPr>
          <a:xfrm rot="0">
            <a:off x="9550678" y="2894013"/>
            <a:ext cx="6782722" cy="1466850"/>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Dancing Script Bold"/>
                <a:ea typeface="Dancing Script Bold"/>
                <a:cs typeface="Dancing Script Bold"/>
                <a:sym typeface="Dancing Script Bold"/>
              </a:rPr>
              <a:t>Transaction_Dat</a:t>
            </a:r>
            <a:r>
              <a:rPr lang="en-US" b="true" sz="3200">
                <a:solidFill>
                  <a:srgbClr val="FFFFFF"/>
                </a:solidFill>
                <a:latin typeface="Dancing Script Bold"/>
                <a:ea typeface="Dancing Script Bold"/>
                <a:cs typeface="Dancing Script Bold"/>
                <a:sym typeface="Dancing Script Bold"/>
              </a:rPr>
              <a:t>e</a:t>
            </a:r>
          </a:p>
          <a:p>
            <a:pPr algn="l" marL="0" indent="0" lvl="0">
              <a:lnSpc>
                <a:spcPts val="3840"/>
              </a:lnSpc>
            </a:pPr>
          </a:p>
          <a:p>
            <a:pPr algn="l" marL="0" indent="0" lvl="0">
              <a:lnSpc>
                <a:spcPts val="3840"/>
              </a:lnSpc>
            </a:pPr>
          </a:p>
        </p:txBody>
      </p:sp>
      <p:sp>
        <p:nvSpPr>
          <p:cNvPr name="TextBox 4" id="4"/>
          <p:cNvSpPr txBox="true"/>
          <p:nvPr/>
        </p:nvSpPr>
        <p:spPr>
          <a:xfrm rot="0">
            <a:off x="9550678" y="3508999"/>
            <a:ext cx="6782722" cy="1224916"/>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FFFFFF"/>
                </a:solidFill>
                <a:latin typeface="Dancing Script"/>
                <a:ea typeface="Dancing Script"/>
                <a:cs typeface="Dancing Script"/>
                <a:sym typeface="Dancing Script"/>
              </a:rPr>
              <a:t>Convert from object type to the format of date and time</a:t>
            </a:r>
          </a:p>
        </p:txBody>
      </p:sp>
      <p:sp>
        <p:nvSpPr>
          <p:cNvPr name="TextBox 5" id="5"/>
          <p:cNvSpPr txBox="true"/>
          <p:nvPr/>
        </p:nvSpPr>
        <p:spPr>
          <a:xfrm rot="0">
            <a:off x="9550678" y="1783726"/>
            <a:ext cx="1464832" cy="923925"/>
          </a:xfrm>
          <a:prstGeom prst="rect">
            <a:avLst/>
          </a:prstGeom>
        </p:spPr>
        <p:txBody>
          <a:bodyPr anchor="t" rtlCol="false" tIns="0" lIns="0" bIns="0" rIns="0">
            <a:spAutoFit/>
          </a:bodyPr>
          <a:lstStyle/>
          <a:p>
            <a:pPr algn="l" marL="0" indent="0" lvl="0">
              <a:lnSpc>
                <a:spcPts val="7200"/>
              </a:lnSpc>
            </a:pPr>
            <a:r>
              <a:rPr lang="en-US" sz="6000">
                <a:solidFill>
                  <a:srgbClr val="FFFFFF"/>
                </a:solidFill>
                <a:latin typeface="Dancing Script"/>
                <a:ea typeface="Dancing Script"/>
                <a:cs typeface="Dancing Script"/>
                <a:sym typeface="Dancing Script"/>
              </a:rPr>
              <a:t>01</a:t>
            </a:r>
          </a:p>
        </p:txBody>
      </p:sp>
      <p:sp>
        <p:nvSpPr>
          <p:cNvPr name="TextBox 6" id="6"/>
          <p:cNvSpPr txBox="true"/>
          <p:nvPr/>
        </p:nvSpPr>
        <p:spPr>
          <a:xfrm rot="0">
            <a:off x="9550678" y="7427913"/>
            <a:ext cx="6782722" cy="495300"/>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Dancing Script Bold"/>
                <a:ea typeface="Dancing Script Bold"/>
                <a:cs typeface="Dancing Script Bold"/>
                <a:sym typeface="Dancing Script Bold"/>
              </a:rPr>
              <a:t>Luckily</a:t>
            </a:r>
          </a:p>
        </p:txBody>
      </p:sp>
      <p:sp>
        <p:nvSpPr>
          <p:cNvPr name="TextBox 7" id="7"/>
          <p:cNvSpPr txBox="true"/>
          <p:nvPr/>
        </p:nvSpPr>
        <p:spPr>
          <a:xfrm rot="0">
            <a:off x="9550678" y="8042899"/>
            <a:ext cx="6782722" cy="605917"/>
          </a:xfrm>
          <a:prstGeom prst="rect">
            <a:avLst/>
          </a:prstGeom>
        </p:spPr>
        <p:txBody>
          <a:bodyPr anchor="t" rtlCol="false" tIns="0" lIns="0" bIns="0" rIns="0">
            <a:spAutoFit/>
          </a:bodyPr>
          <a:lstStyle/>
          <a:p>
            <a:pPr algn="l" marL="0" indent="0" lvl="0">
              <a:lnSpc>
                <a:spcPts val="4927"/>
              </a:lnSpc>
              <a:spcBef>
                <a:spcPct val="0"/>
              </a:spcBef>
            </a:pPr>
            <a:r>
              <a:rPr lang="en-US" sz="3519">
                <a:solidFill>
                  <a:srgbClr val="FFFFFF"/>
                </a:solidFill>
                <a:latin typeface="Dancing Script"/>
                <a:ea typeface="Dancing Script"/>
                <a:cs typeface="Dancing Script"/>
                <a:sym typeface="Dancing Script"/>
              </a:rPr>
              <a:t>There are no missing data in this data set</a:t>
            </a:r>
          </a:p>
        </p:txBody>
      </p:sp>
      <p:sp>
        <p:nvSpPr>
          <p:cNvPr name="TextBox 8" id="8"/>
          <p:cNvSpPr txBox="true"/>
          <p:nvPr/>
        </p:nvSpPr>
        <p:spPr>
          <a:xfrm rot="0">
            <a:off x="9550678" y="6317626"/>
            <a:ext cx="1464832" cy="923925"/>
          </a:xfrm>
          <a:prstGeom prst="rect">
            <a:avLst/>
          </a:prstGeom>
        </p:spPr>
        <p:txBody>
          <a:bodyPr anchor="t" rtlCol="false" tIns="0" lIns="0" bIns="0" rIns="0">
            <a:spAutoFit/>
          </a:bodyPr>
          <a:lstStyle/>
          <a:p>
            <a:pPr algn="l" marL="0" indent="0" lvl="0">
              <a:lnSpc>
                <a:spcPts val="7200"/>
              </a:lnSpc>
            </a:pPr>
            <a:r>
              <a:rPr lang="en-US" sz="6000">
                <a:solidFill>
                  <a:srgbClr val="FFFFFF"/>
                </a:solidFill>
                <a:latin typeface="Dancing Script"/>
                <a:ea typeface="Dancing Script"/>
                <a:cs typeface="Dancing Script"/>
                <a:sym typeface="Dancing Script"/>
              </a:rPr>
              <a:t>02</a:t>
            </a:r>
          </a:p>
        </p:txBody>
      </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080177" y="4643437"/>
            <a:ext cx="2127647" cy="1838325"/>
          </a:xfrm>
          <a:prstGeom prst="rect">
            <a:avLst/>
          </a:prstGeom>
        </p:spPr>
        <p:txBody>
          <a:bodyPr anchor="t" rtlCol="false" tIns="0" lIns="0" bIns="0" rIns="0">
            <a:spAutoFit/>
          </a:bodyPr>
          <a:lstStyle/>
          <a:p>
            <a:pPr algn="ctr">
              <a:lnSpc>
                <a:spcPts val="14400"/>
              </a:lnSpc>
              <a:spcBef>
                <a:spcPct val="0"/>
              </a:spcBef>
            </a:pPr>
            <a:r>
              <a:rPr lang="en-US" sz="12000">
                <a:solidFill>
                  <a:srgbClr val="000000"/>
                </a:solidFill>
                <a:latin typeface="Dancing Script"/>
                <a:ea typeface="Dancing Script"/>
                <a:cs typeface="Dancing Script"/>
                <a:sym typeface="Dancing Script"/>
              </a:rPr>
              <a:t>End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033" y="5143500"/>
            <a:ext cx="15379935" cy="3775165"/>
          </a:xfrm>
          <a:custGeom>
            <a:avLst/>
            <a:gdLst/>
            <a:ahLst/>
            <a:cxnLst/>
            <a:rect r="r" b="b" t="t" l="l"/>
            <a:pathLst>
              <a:path h="3775165" w="15379935">
                <a:moveTo>
                  <a:pt x="0" y="0"/>
                </a:moveTo>
                <a:lnTo>
                  <a:pt x="15379934" y="0"/>
                </a:lnTo>
                <a:lnTo>
                  <a:pt x="15379934" y="3775165"/>
                </a:lnTo>
                <a:lnTo>
                  <a:pt x="0" y="3775165"/>
                </a:lnTo>
                <a:lnTo>
                  <a:pt x="0" y="0"/>
                </a:lnTo>
                <a:close/>
              </a:path>
            </a:pathLst>
          </a:custGeom>
          <a:blipFill>
            <a:blip r:embed="rId2"/>
            <a:stretch>
              <a:fillRect l="0" t="-98609" r="0" b="-72988"/>
            </a:stretch>
          </a:blipFill>
        </p:spPr>
      </p:sp>
      <p:sp>
        <p:nvSpPr>
          <p:cNvPr name="Freeform 3" id="3"/>
          <p:cNvSpPr/>
          <p:nvPr/>
        </p:nvSpPr>
        <p:spPr>
          <a:xfrm flipH="false" flipV="false" rot="-8969850">
            <a:off x="6096788" y="2073364"/>
            <a:ext cx="3468038" cy="2566348"/>
          </a:xfrm>
          <a:custGeom>
            <a:avLst/>
            <a:gdLst/>
            <a:ahLst/>
            <a:cxnLst/>
            <a:rect r="r" b="b" t="t" l="l"/>
            <a:pathLst>
              <a:path h="2566348" w="3468038">
                <a:moveTo>
                  <a:pt x="0" y="0"/>
                </a:moveTo>
                <a:lnTo>
                  <a:pt x="3468038" y="0"/>
                </a:lnTo>
                <a:lnTo>
                  <a:pt x="3468038" y="2566348"/>
                </a:lnTo>
                <a:lnTo>
                  <a:pt x="0" y="2566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54033" y="333375"/>
            <a:ext cx="6483146" cy="4810125"/>
          </a:xfrm>
          <a:prstGeom prst="rect">
            <a:avLst/>
          </a:prstGeom>
        </p:spPr>
        <p:txBody>
          <a:bodyPr anchor="t" rtlCol="false" tIns="0" lIns="0" bIns="0" rIns="0">
            <a:spAutoFit/>
          </a:bodyPr>
          <a:lstStyle/>
          <a:p>
            <a:pPr algn="l" marL="0" indent="0" lvl="0">
              <a:lnSpc>
                <a:spcPts val="6300"/>
              </a:lnSpc>
            </a:pPr>
            <a:r>
              <a:rPr lang="en-US" sz="5250">
                <a:solidFill>
                  <a:srgbClr val="000000"/>
                </a:solidFill>
                <a:latin typeface="Dancing Script"/>
                <a:ea typeface="Dancing Script"/>
                <a:cs typeface="Dancing Script"/>
                <a:sym typeface="Dancing Script"/>
              </a:rPr>
              <a:t>Numer</a:t>
            </a:r>
            <a:r>
              <a:rPr lang="en-US" sz="5250">
                <a:solidFill>
                  <a:srgbClr val="000000"/>
                </a:solidFill>
                <a:latin typeface="Dancing Script"/>
                <a:ea typeface="Dancing Script"/>
                <a:cs typeface="Dancing Script"/>
                <a:sym typeface="Dancing Script"/>
              </a:rPr>
              <a:t>ize the "Product_Category", "Payment_Method" columns</a:t>
            </a:r>
          </a:p>
          <a:p>
            <a:pPr algn="l" marL="0" indent="0" lvl="0">
              <a:lnSpc>
                <a:spcPts val="6300"/>
              </a:lnSpc>
            </a:pPr>
          </a:p>
          <a:p>
            <a:pPr algn="l" marL="0" indent="0" lvl="0">
              <a:lnSpc>
                <a:spcPts val="6300"/>
              </a:lnSpc>
            </a:pPr>
          </a:p>
        </p:txBody>
      </p:sp>
      <p:sp>
        <p:nvSpPr>
          <p:cNvPr name="TextBox 5" id="5"/>
          <p:cNvSpPr txBox="true"/>
          <p:nvPr/>
        </p:nvSpPr>
        <p:spPr>
          <a:xfrm rot="0">
            <a:off x="9791007" y="834390"/>
            <a:ext cx="6782722" cy="1989456"/>
          </a:xfrm>
          <a:prstGeom prst="rect">
            <a:avLst/>
          </a:prstGeom>
        </p:spPr>
        <p:txBody>
          <a:bodyPr anchor="t" rtlCol="false" tIns="0" lIns="0" bIns="0" rIns="0">
            <a:spAutoFit/>
          </a:bodyPr>
          <a:lstStyle/>
          <a:p>
            <a:pPr algn="l">
              <a:lnSpc>
                <a:spcPts val="5319"/>
              </a:lnSpc>
            </a:pPr>
            <a:r>
              <a:rPr lang="en-US" sz="3799">
                <a:solidFill>
                  <a:srgbClr val="000000"/>
                </a:solidFill>
                <a:latin typeface="Dancing Script"/>
                <a:ea typeface="Dancing Script"/>
                <a:cs typeface="Dancing Script"/>
                <a:sym typeface="Dancing Script"/>
              </a:rPr>
              <a:t>Add new boolean columns to indicate the features of 'Product_Category' and 'Payment_Method'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1C9C2"/>
        </a:solidFill>
      </p:bgPr>
    </p:bg>
    <p:spTree>
      <p:nvGrpSpPr>
        <p:cNvPr id="1" name=""/>
        <p:cNvGrpSpPr/>
        <p:nvPr/>
      </p:nvGrpSpPr>
      <p:grpSpPr>
        <a:xfrm>
          <a:off x="0" y="0"/>
          <a:ext cx="0" cy="0"/>
          <a:chOff x="0" y="0"/>
          <a:chExt cx="0" cy="0"/>
        </a:xfrm>
      </p:grpSpPr>
      <p:sp>
        <p:nvSpPr>
          <p:cNvPr name="Freeform 2" id="2"/>
          <p:cNvSpPr/>
          <p:nvPr/>
        </p:nvSpPr>
        <p:spPr>
          <a:xfrm flipH="false" flipV="false" rot="0">
            <a:off x="4699699" y="2213758"/>
            <a:ext cx="9586696" cy="5492087"/>
          </a:xfrm>
          <a:custGeom>
            <a:avLst/>
            <a:gdLst/>
            <a:ahLst/>
            <a:cxnLst/>
            <a:rect r="r" b="b" t="t" l="l"/>
            <a:pathLst>
              <a:path h="5492087" w="9586696">
                <a:moveTo>
                  <a:pt x="0" y="0"/>
                </a:moveTo>
                <a:lnTo>
                  <a:pt x="9586696" y="0"/>
                </a:lnTo>
                <a:lnTo>
                  <a:pt x="9586696" y="5492087"/>
                </a:lnTo>
                <a:lnTo>
                  <a:pt x="0" y="5492087"/>
                </a:lnTo>
                <a:lnTo>
                  <a:pt x="0" y="0"/>
                </a:lnTo>
                <a:close/>
              </a:path>
            </a:pathLst>
          </a:custGeom>
          <a:blipFill>
            <a:blip r:embed="rId2"/>
            <a:stretch>
              <a:fillRect l="0" t="0" r="0" b="0"/>
            </a:stretch>
          </a:blipFill>
        </p:spPr>
      </p:sp>
      <p:sp>
        <p:nvSpPr>
          <p:cNvPr name="TextBox 3" id="3"/>
          <p:cNvSpPr txBox="true"/>
          <p:nvPr/>
        </p:nvSpPr>
        <p:spPr>
          <a:xfrm rot="0">
            <a:off x="3077608" y="763128"/>
            <a:ext cx="12830878" cy="962025"/>
          </a:xfrm>
          <a:prstGeom prst="rect">
            <a:avLst/>
          </a:prstGeom>
        </p:spPr>
        <p:txBody>
          <a:bodyPr anchor="t" rtlCol="false" tIns="0" lIns="0" bIns="0" rIns="0">
            <a:spAutoFit/>
          </a:bodyPr>
          <a:lstStyle/>
          <a:p>
            <a:pPr algn="ctr" marL="0" indent="0" lvl="0">
              <a:lnSpc>
                <a:spcPts val="7529"/>
              </a:lnSpc>
            </a:pPr>
            <a:r>
              <a:rPr lang="en-US" sz="6274">
                <a:solidFill>
                  <a:srgbClr val="FFFFFF"/>
                </a:solidFill>
                <a:latin typeface="Dancing Script"/>
                <a:ea typeface="Dancing Script"/>
                <a:cs typeface="Dancing Script"/>
                <a:sym typeface="Dancing Script"/>
              </a:rPr>
              <a:t>New boolean columns example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11846" y="883628"/>
            <a:ext cx="9747454" cy="8584687"/>
          </a:xfrm>
          <a:custGeom>
            <a:avLst/>
            <a:gdLst/>
            <a:ahLst/>
            <a:cxnLst/>
            <a:rect r="r" b="b" t="t" l="l"/>
            <a:pathLst>
              <a:path h="8584687" w="9747454">
                <a:moveTo>
                  <a:pt x="0" y="0"/>
                </a:moveTo>
                <a:lnTo>
                  <a:pt x="9747454" y="0"/>
                </a:lnTo>
                <a:lnTo>
                  <a:pt x="9747454" y="8584687"/>
                </a:lnTo>
                <a:lnTo>
                  <a:pt x="0" y="8584687"/>
                </a:lnTo>
                <a:lnTo>
                  <a:pt x="0" y="0"/>
                </a:lnTo>
                <a:close/>
              </a:path>
            </a:pathLst>
          </a:custGeom>
          <a:blipFill>
            <a:blip r:embed="rId2"/>
            <a:stretch>
              <a:fillRect l="0" t="0" r="0" b="0"/>
            </a:stretch>
          </a:blipFill>
        </p:spPr>
      </p:sp>
      <p:sp>
        <p:nvSpPr>
          <p:cNvPr name="TextBox 3" id="3"/>
          <p:cNvSpPr txBox="true"/>
          <p:nvPr/>
        </p:nvSpPr>
        <p:spPr>
          <a:xfrm rot="0">
            <a:off x="1028700" y="1019175"/>
            <a:ext cx="6483146" cy="1609725"/>
          </a:xfrm>
          <a:prstGeom prst="rect">
            <a:avLst/>
          </a:prstGeom>
        </p:spPr>
        <p:txBody>
          <a:bodyPr anchor="t" rtlCol="false" tIns="0" lIns="0" bIns="0" rIns="0">
            <a:spAutoFit/>
          </a:bodyPr>
          <a:lstStyle/>
          <a:p>
            <a:pPr algn="l" marL="0" indent="0" lvl="0">
              <a:lnSpc>
                <a:spcPts val="6300"/>
              </a:lnSpc>
            </a:pPr>
            <a:r>
              <a:rPr lang="en-US" sz="5250">
                <a:solidFill>
                  <a:srgbClr val="000000"/>
                </a:solidFill>
                <a:latin typeface="Dancing Script"/>
                <a:ea typeface="Dancing Script"/>
                <a:cs typeface="Dancing Script"/>
                <a:sym typeface="Dancing Script"/>
              </a:rPr>
              <a:t>C</a:t>
            </a:r>
            <a:r>
              <a:rPr lang="en-US" sz="5250">
                <a:solidFill>
                  <a:srgbClr val="000000"/>
                </a:solidFill>
                <a:latin typeface="Dancing Script"/>
                <a:ea typeface="Dancing Script"/>
                <a:cs typeface="Dancing Script"/>
                <a:sym typeface="Dancing Script"/>
              </a:rPr>
              <a:t>orrelation checking</a:t>
            </a:r>
          </a:p>
          <a:p>
            <a:pPr algn="l" marL="0" indent="0" lvl="0">
              <a:lnSpc>
                <a:spcPts val="6300"/>
              </a:lnSpc>
            </a:pPr>
          </a:p>
        </p:txBody>
      </p:sp>
      <p:sp>
        <p:nvSpPr>
          <p:cNvPr name="TextBox 4" id="4"/>
          <p:cNvSpPr txBox="true"/>
          <p:nvPr/>
        </p:nvSpPr>
        <p:spPr>
          <a:xfrm rot="0">
            <a:off x="1028700" y="2562225"/>
            <a:ext cx="6483146" cy="2657475"/>
          </a:xfrm>
          <a:prstGeom prst="rect">
            <a:avLst/>
          </a:prstGeom>
        </p:spPr>
        <p:txBody>
          <a:bodyPr anchor="t" rtlCol="false" tIns="0" lIns="0" bIns="0" rIns="0">
            <a:spAutoFit/>
          </a:bodyPr>
          <a:lstStyle/>
          <a:p>
            <a:pPr algn="l">
              <a:lnSpc>
                <a:spcPts val="4200"/>
              </a:lnSpc>
            </a:pPr>
            <a:r>
              <a:rPr lang="en-US" sz="3000">
                <a:solidFill>
                  <a:srgbClr val="000000"/>
                </a:solidFill>
                <a:latin typeface="Dancing Script"/>
                <a:ea typeface="Dancing Script"/>
                <a:cs typeface="Dancing Script"/>
                <a:sym typeface="Dancing Script"/>
              </a:rPr>
              <a:t>At this step, I selected all the numeric columns for analysis, excluding the country-code column. Although country-code is numerical, its values do not have a meaningful order or impact on correlations.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31469" y="1131076"/>
            <a:ext cx="6141265" cy="4012424"/>
          </a:xfrm>
          <a:custGeom>
            <a:avLst/>
            <a:gdLst/>
            <a:ahLst/>
            <a:cxnLst/>
            <a:rect r="r" b="b" t="t" l="l"/>
            <a:pathLst>
              <a:path h="4012424" w="6141265">
                <a:moveTo>
                  <a:pt x="0" y="0"/>
                </a:moveTo>
                <a:lnTo>
                  <a:pt x="6141266" y="0"/>
                </a:lnTo>
                <a:lnTo>
                  <a:pt x="6141266" y="4012424"/>
                </a:lnTo>
                <a:lnTo>
                  <a:pt x="0" y="4012424"/>
                </a:lnTo>
                <a:lnTo>
                  <a:pt x="0" y="0"/>
                </a:lnTo>
                <a:close/>
              </a:path>
            </a:pathLst>
          </a:custGeom>
          <a:blipFill>
            <a:blip r:embed="rId2"/>
            <a:stretch>
              <a:fillRect l="0" t="-109701" r="0" b="-19882"/>
            </a:stretch>
          </a:blipFill>
        </p:spPr>
      </p:sp>
      <p:sp>
        <p:nvSpPr>
          <p:cNvPr name="TextBox 3" id="3"/>
          <p:cNvSpPr txBox="true"/>
          <p:nvPr/>
        </p:nvSpPr>
        <p:spPr>
          <a:xfrm rot="0">
            <a:off x="1362184" y="1064401"/>
            <a:ext cx="9269286" cy="6327749"/>
          </a:xfrm>
          <a:prstGeom prst="rect">
            <a:avLst/>
          </a:prstGeom>
        </p:spPr>
        <p:txBody>
          <a:bodyPr anchor="t" rtlCol="false" tIns="0" lIns="0" bIns="0" rIns="0">
            <a:spAutoFit/>
          </a:bodyPr>
          <a:lstStyle/>
          <a:p>
            <a:pPr algn="l" marL="650600" indent="-325300" lvl="1">
              <a:lnSpc>
                <a:spcPts val="4218"/>
              </a:lnSpc>
              <a:buFont typeface="Arial"/>
              <a:buChar char="•"/>
            </a:pPr>
            <a:r>
              <a:rPr lang="en-US" sz="3013">
                <a:solidFill>
                  <a:srgbClr val="000000"/>
                </a:solidFill>
                <a:latin typeface="Dancing Script"/>
                <a:ea typeface="Dancing Script"/>
                <a:cs typeface="Dancing Script"/>
                <a:sym typeface="Dancing Script"/>
              </a:rPr>
              <a:t>Slight positive correlations were observed with Clothing, Books, and Sports, suggesting that spending in these categories is linked to marginally higher purchase amounts.</a:t>
            </a:r>
          </a:p>
          <a:p>
            <a:pPr algn="l" marL="650600" indent="-325300" lvl="1">
              <a:lnSpc>
                <a:spcPts val="4218"/>
              </a:lnSpc>
              <a:spcBef>
                <a:spcPct val="0"/>
              </a:spcBef>
              <a:buFont typeface="Arial"/>
              <a:buChar char="•"/>
            </a:pPr>
            <a:r>
              <a:rPr lang="en-US" sz="3013">
                <a:solidFill>
                  <a:srgbClr val="000000"/>
                </a:solidFill>
                <a:latin typeface="Dancing Script"/>
                <a:ea typeface="Dancing Script"/>
                <a:cs typeface="Dancing Script"/>
                <a:sym typeface="Dancing Script"/>
              </a:rPr>
              <a:t>Weak negat</a:t>
            </a:r>
            <a:r>
              <a:rPr lang="en-US" sz="3013">
                <a:solidFill>
                  <a:srgbClr val="000000"/>
                </a:solidFill>
                <a:latin typeface="Dancing Script"/>
                <a:ea typeface="Dancing Script"/>
                <a:cs typeface="Dancing Script"/>
                <a:sym typeface="Dancing Script"/>
              </a:rPr>
              <a:t>ive correlations were noted for Electronics and Toys, indicating they might slightly lower total spending.</a:t>
            </a:r>
          </a:p>
          <a:p>
            <a:pPr algn="l" marL="650600" indent="-325300" lvl="1">
              <a:lnSpc>
                <a:spcPts val="4218"/>
              </a:lnSpc>
              <a:spcBef>
                <a:spcPct val="0"/>
              </a:spcBef>
              <a:buFont typeface="Arial"/>
              <a:buChar char="•"/>
            </a:pPr>
            <a:r>
              <a:rPr lang="en-US" sz="3013">
                <a:solidFill>
                  <a:srgbClr val="000000"/>
                </a:solidFill>
                <a:latin typeface="Dancing Script"/>
                <a:ea typeface="Dancing Script"/>
                <a:cs typeface="Dancing Script"/>
                <a:sym typeface="Dancing Script"/>
              </a:rPr>
              <a:t>Payment methods also showed minor trends: Cash on Delivery and Debit Card had slight positive correlations, while Credit Card and Net Banking had weak negative correlations.</a:t>
            </a:r>
          </a:p>
          <a:p>
            <a:pPr algn="l" marL="0" indent="0" lvl="0">
              <a:lnSpc>
                <a:spcPts val="4218"/>
              </a:lnSpc>
              <a:spcBef>
                <a:spcPct val="0"/>
              </a:spcBef>
            </a:pPr>
            <a:r>
              <a:rPr lang="en-US" sz="3013">
                <a:solidFill>
                  <a:srgbClr val="000000"/>
                </a:solidFill>
                <a:latin typeface="Dancing Script"/>
                <a:ea typeface="Dancing Script"/>
                <a:cs typeface="Dancing Script"/>
                <a:sym typeface="Dancing Script"/>
              </a:rPr>
              <a:t>Overall, no single factor strongly influenced Purchase_Amount, suggesting the need for further analysis to uncover key drivers of customer spending behavior.</a:t>
            </a:r>
          </a:p>
          <a:p>
            <a:pPr algn="l" marL="0" indent="0" lvl="0">
              <a:lnSpc>
                <a:spcPts val="421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DAGiqIagQIo</dc:identifier>
  <dcterms:modified xsi:type="dcterms:W3CDTF">2011-08-01T06:04:30Z</dcterms:modified>
  <cp:revision>1</cp:revision>
  <dc:title>E-commerce</dc:title>
</cp:coreProperties>
</file>